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Montserrat" charset="1" panose="00000500000000000000"/>
      <p:regular r:id="rId12"/>
    </p:embeddedFont>
    <p:embeddedFont>
      <p:font typeface="Montserrat Bold" charset="1" panose="00000800000000000000"/>
      <p:regular r:id="rId13"/>
    </p:embeddedFont>
    <p:embeddedFont>
      <p:font typeface="Montserrat Italics" charset="1" panose="00000500000000000000"/>
      <p:regular r:id="rId14"/>
    </p:embeddedFont>
    <p:embeddedFont>
      <p:font typeface="Montserrat Bold Italics" charset="1" panose="00000800000000000000"/>
      <p:regular r:id="rId15"/>
    </p:embeddedFont>
    <p:embeddedFont>
      <p:font typeface="Montserrat Thin" charset="1" panose="00000300000000000000"/>
      <p:regular r:id="rId16"/>
    </p:embeddedFont>
    <p:embeddedFont>
      <p:font typeface="Montserrat Thin Italics" charset="1" panose="00000300000000000000"/>
      <p:regular r:id="rId17"/>
    </p:embeddedFont>
    <p:embeddedFont>
      <p:font typeface="Montserrat Extra-Light" charset="1" panose="00000300000000000000"/>
      <p:regular r:id="rId18"/>
    </p:embeddedFont>
    <p:embeddedFont>
      <p:font typeface="Montserrat Extra-Light Italics" charset="1" panose="00000300000000000000"/>
      <p:regular r:id="rId19"/>
    </p:embeddedFont>
    <p:embeddedFont>
      <p:font typeface="Montserrat Light" charset="1" panose="00000400000000000000"/>
      <p:regular r:id="rId20"/>
    </p:embeddedFont>
    <p:embeddedFont>
      <p:font typeface="Montserrat Light Italics" charset="1" panose="00000400000000000000"/>
      <p:regular r:id="rId21"/>
    </p:embeddedFont>
    <p:embeddedFont>
      <p:font typeface="Montserrat Medium" charset="1" panose="00000600000000000000"/>
      <p:regular r:id="rId22"/>
    </p:embeddedFont>
    <p:embeddedFont>
      <p:font typeface="Montserrat Medium Italics" charset="1" panose="00000600000000000000"/>
      <p:regular r:id="rId23"/>
    </p:embeddedFont>
    <p:embeddedFont>
      <p:font typeface="Montserrat Semi-Bold" charset="1" panose="00000700000000000000"/>
      <p:regular r:id="rId24"/>
    </p:embeddedFont>
    <p:embeddedFont>
      <p:font typeface="Montserrat Semi-Bold Italics" charset="1" panose="00000700000000000000"/>
      <p:regular r:id="rId25"/>
    </p:embeddedFont>
    <p:embeddedFont>
      <p:font typeface="Montserrat Ultra-Bold" charset="1" panose="00000900000000000000"/>
      <p:regular r:id="rId26"/>
    </p:embeddedFont>
    <p:embeddedFont>
      <p:font typeface="Montserrat Ultra-Bold Italics" charset="1" panose="00000900000000000000"/>
      <p:regular r:id="rId27"/>
    </p:embeddedFont>
    <p:embeddedFont>
      <p:font typeface="Montserrat Heavy" charset="1" panose="00000A00000000000000"/>
      <p:regular r:id="rId28"/>
    </p:embeddedFont>
    <p:embeddedFont>
      <p:font typeface="Montserrat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jpeg>
</file>

<file path=ppt/media/image13.png>
</file>

<file path=ppt/media/image14.svg>
</file>

<file path=ppt/media/image15.jpeg>
</file>

<file path=ppt/media/image16.jpeg>
</file>

<file path=ppt/media/image17.jpeg>
</file>

<file path=ppt/media/image18.png>
</file>

<file path=ppt/media/image19.svg>
</file>

<file path=ppt/media/image2.svg>
</file>

<file path=ppt/media/image20.jpeg>
</file>

<file path=ppt/media/image21.png>
</file>

<file path=ppt/media/image22.svg>
</file>

<file path=ppt/media/image23.jpeg>
</file>

<file path=ppt/media/image3.jpe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2.jpe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media/image15.jpeg" Type="http://schemas.openxmlformats.org/officeDocument/2006/relationships/image"/><Relationship Id="rId7" Target="../media/image16.jpe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7.jpeg" Type="http://schemas.openxmlformats.org/officeDocument/2006/relationships/image"/><Relationship Id="rId5" Target="../media/image18.png" Type="http://schemas.openxmlformats.org/officeDocument/2006/relationships/image"/><Relationship Id="rId6" Target="../media/image19.svg" Type="http://schemas.openxmlformats.org/officeDocument/2006/relationships/image"/><Relationship Id="rId7"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 Id="rId9"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 Id="rId9" Target="../media/image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 Id="rId9" Target="../media/image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 Id="rId3"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62C3D"/>
        </a:solidFill>
      </p:bgPr>
    </p:bg>
    <p:spTree>
      <p:nvGrpSpPr>
        <p:cNvPr id="1" name=""/>
        <p:cNvGrpSpPr/>
        <p:nvPr/>
      </p:nvGrpSpPr>
      <p:grpSpPr>
        <a:xfrm>
          <a:off x="0" y="0"/>
          <a:ext cx="0" cy="0"/>
          <a:chOff x="0" y="0"/>
          <a:chExt cx="0" cy="0"/>
        </a:xfrm>
      </p:grpSpPr>
      <p:grpSp>
        <p:nvGrpSpPr>
          <p:cNvPr name="Group 2" id="2"/>
          <p:cNvGrpSpPr/>
          <p:nvPr/>
        </p:nvGrpSpPr>
        <p:grpSpPr>
          <a:xfrm rot="0">
            <a:off x="9270777" y="0"/>
            <a:ext cx="9017223" cy="10287000"/>
            <a:chOff x="0" y="0"/>
            <a:chExt cx="2491378" cy="2842206"/>
          </a:xfrm>
        </p:grpSpPr>
        <p:sp>
          <p:nvSpPr>
            <p:cNvPr name="Freeform 3" id="3"/>
            <p:cNvSpPr/>
            <p:nvPr/>
          </p:nvSpPr>
          <p:spPr>
            <a:xfrm flipH="false" flipV="false" rot="0">
              <a:off x="0" y="0"/>
              <a:ext cx="2491378" cy="2842206"/>
            </a:xfrm>
            <a:custGeom>
              <a:avLst/>
              <a:gdLst/>
              <a:ahLst/>
              <a:cxnLst/>
              <a:rect r="r" b="b" t="t" l="l"/>
              <a:pathLst>
                <a:path h="2842206" w="2491378">
                  <a:moveTo>
                    <a:pt x="0" y="0"/>
                  </a:moveTo>
                  <a:lnTo>
                    <a:pt x="2491378" y="0"/>
                  </a:lnTo>
                  <a:lnTo>
                    <a:pt x="2491378" y="2842206"/>
                  </a:lnTo>
                  <a:lnTo>
                    <a:pt x="0" y="2842206"/>
                  </a:lnTo>
                  <a:close/>
                </a:path>
              </a:pathLst>
            </a:custGeom>
            <a:solidFill>
              <a:srgbClr val="0CA3B3"/>
            </a:solidFill>
          </p:spPr>
        </p:sp>
        <p:sp>
          <p:nvSpPr>
            <p:cNvPr name="TextBox 4" id="4"/>
            <p:cNvSpPr txBox="true"/>
            <p:nvPr/>
          </p:nvSpPr>
          <p:spPr>
            <a:xfrm>
              <a:off x="0" y="9525"/>
              <a:ext cx="2491378" cy="2832681"/>
            </a:xfrm>
            <a:prstGeom prst="rect">
              <a:avLst/>
            </a:prstGeom>
          </p:spPr>
          <p:txBody>
            <a:bodyPr anchor="ctr" rtlCol="false" tIns="50800" lIns="50800" bIns="50800" rIns="50800"/>
            <a:lstStyle/>
            <a:p>
              <a:pPr algn="ctr">
                <a:lnSpc>
                  <a:spcPts val="2220"/>
                </a:lnSpc>
              </a:pPr>
            </a:p>
          </p:txBody>
        </p:sp>
      </p:grpSp>
      <p:sp>
        <p:nvSpPr>
          <p:cNvPr name="Freeform 5" id="5"/>
          <p:cNvSpPr/>
          <p:nvPr/>
        </p:nvSpPr>
        <p:spPr>
          <a:xfrm flipH="false" flipV="false" rot="-5400000">
            <a:off x="16744960" y="429760"/>
            <a:ext cx="1028679" cy="1197880"/>
          </a:xfrm>
          <a:custGeom>
            <a:avLst/>
            <a:gdLst/>
            <a:ahLst/>
            <a:cxnLst/>
            <a:rect r="r" b="b" t="t" l="l"/>
            <a:pathLst>
              <a:path h="1197880" w="1028679">
                <a:moveTo>
                  <a:pt x="0" y="0"/>
                </a:moveTo>
                <a:lnTo>
                  <a:pt x="1028680" y="0"/>
                </a:lnTo>
                <a:lnTo>
                  <a:pt x="1028680" y="1197880"/>
                </a:lnTo>
                <a:lnTo>
                  <a:pt x="0" y="11978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9270777" y="1028700"/>
            <a:ext cx="7988523" cy="9258300"/>
            <a:chOff x="0" y="0"/>
            <a:chExt cx="10651364" cy="12344400"/>
          </a:xfrm>
        </p:grpSpPr>
        <p:pic>
          <p:nvPicPr>
            <p:cNvPr name="Picture 7" id="7"/>
            <p:cNvPicPr>
              <a:picLocks noChangeAspect="true"/>
            </p:cNvPicPr>
            <p:nvPr/>
          </p:nvPicPr>
          <p:blipFill>
            <a:blip r:embed="rId4"/>
            <a:srcRect l="21229" t="0" r="21229" b="0"/>
            <a:stretch>
              <a:fillRect/>
            </a:stretch>
          </p:blipFill>
          <p:spPr>
            <a:xfrm flipH="false" flipV="false">
              <a:off x="0" y="0"/>
              <a:ext cx="10651364" cy="12344400"/>
            </a:xfrm>
            <a:prstGeom prst="rect">
              <a:avLst/>
            </a:prstGeom>
          </p:spPr>
        </p:pic>
      </p:grpSp>
      <p:grpSp>
        <p:nvGrpSpPr>
          <p:cNvPr name="Group 8" id="8"/>
          <p:cNvGrpSpPr/>
          <p:nvPr/>
        </p:nvGrpSpPr>
        <p:grpSpPr>
          <a:xfrm rot="0">
            <a:off x="0" y="2608724"/>
            <a:ext cx="11592219" cy="5001368"/>
            <a:chOff x="0" y="0"/>
            <a:chExt cx="3053095" cy="1317233"/>
          </a:xfrm>
        </p:grpSpPr>
        <p:sp>
          <p:nvSpPr>
            <p:cNvPr name="Freeform 9" id="9"/>
            <p:cNvSpPr/>
            <p:nvPr/>
          </p:nvSpPr>
          <p:spPr>
            <a:xfrm flipH="false" flipV="false" rot="0">
              <a:off x="0" y="0"/>
              <a:ext cx="3053095" cy="1317233"/>
            </a:xfrm>
            <a:custGeom>
              <a:avLst/>
              <a:gdLst/>
              <a:ahLst/>
              <a:cxnLst/>
              <a:rect r="r" b="b" t="t" l="l"/>
              <a:pathLst>
                <a:path h="1317233" w="3053095">
                  <a:moveTo>
                    <a:pt x="0" y="0"/>
                  </a:moveTo>
                  <a:lnTo>
                    <a:pt x="3053095" y="0"/>
                  </a:lnTo>
                  <a:lnTo>
                    <a:pt x="3053095" y="1317233"/>
                  </a:lnTo>
                  <a:lnTo>
                    <a:pt x="0" y="1317233"/>
                  </a:lnTo>
                  <a:close/>
                </a:path>
              </a:pathLst>
            </a:custGeom>
            <a:solidFill>
              <a:srgbClr val="0CA3B3"/>
            </a:solidFill>
          </p:spPr>
        </p:sp>
        <p:sp>
          <p:nvSpPr>
            <p:cNvPr name="TextBox 10" id="10"/>
            <p:cNvSpPr txBox="true"/>
            <p:nvPr/>
          </p:nvSpPr>
          <p:spPr>
            <a:xfrm>
              <a:off x="0" y="-47625"/>
              <a:ext cx="3053095" cy="1364858"/>
            </a:xfrm>
            <a:prstGeom prst="rect">
              <a:avLst/>
            </a:prstGeom>
          </p:spPr>
          <p:txBody>
            <a:bodyPr anchor="ctr" rtlCol="false" tIns="50800" lIns="50800" bIns="50800" rIns="50800"/>
            <a:lstStyle/>
            <a:p>
              <a:pPr algn="ctr">
                <a:lnSpc>
                  <a:spcPts val="2800"/>
                </a:lnSpc>
              </a:pPr>
            </a:p>
          </p:txBody>
        </p:sp>
      </p:grpSp>
      <p:sp>
        <p:nvSpPr>
          <p:cNvPr name="AutoShape 11" id="11"/>
          <p:cNvSpPr/>
          <p:nvPr/>
        </p:nvSpPr>
        <p:spPr>
          <a:xfrm flipV="true">
            <a:off x="1805895" y="5979528"/>
            <a:ext cx="0" cy="781916"/>
          </a:xfrm>
          <a:prstGeom prst="line">
            <a:avLst/>
          </a:prstGeom>
          <a:ln cap="flat" w="38100">
            <a:solidFill>
              <a:srgbClr val="FFFFFF"/>
            </a:solidFill>
            <a:prstDash val="solid"/>
            <a:headEnd type="none" len="sm" w="sm"/>
            <a:tailEnd type="none" len="sm" w="sm"/>
          </a:ln>
        </p:spPr>
      </p:sp>
      <p:sp>
        <p:nvSpPr>
          <p:cNvPr name="TextBox 12" id="12"/>
          <p:cNvSpPr txBox="true"/>
          <p:nvPr/>
        </p:nvSpPr>
        <p:spPr>
          <a:xfrm rot="0">
            <a:off x="1805895" y="3974233"/>
            <a:ext cx="9227242" cy="1447165"/>
          </a:xfrm>
          <a:prstGeom prst="rect">
            <a:avLst/>
          </a:prstGeom>
        </p:spPr>
        <p:txBody>
          <a:bodyPr anchor="t" rtlCol="false" tIns="0" lIns="0" bIns="0" rIns="0">
            <a:spAutoFit/>
          </a:bodyPr>
          <a:lstStyle/>
          <a:p>
            <a:pPr>
              <a:lnSpc>
                <a:spcPts val="5554"/>
              </a:lnSpc>
            </a:pPr>
            <a:r>
              <a:rPr lang="en-US" sz="5499">
                <a:solidFill>
                  <a:srgbClr val="FFFFFF"/>
                </a:solidFill>
                <a:latin typeface="Montserrat Ultra-Bold"/>
              </a:rPr>
              <a:t>KATALOG SISTEM INFORMASI KESEHATAN</a:t>
            </a:r>
          </a:p>
        </p:txBody>
      </p:sp>
      <p:grpSp>
        <p:nvGrpSpPr>
          <p:cNvPr name="Group 13" id="13"/>
          <p:cNvGrpSpPr/>
          <p:nvPr/>
        </p:nvGrpSpPr>
        <p:grpSpPr>
          <a:xfrm rot="0">
            <a:off x="1028700" y="470480"/>
            <a:ext cx="5049892" cy="853915"/>
            <a:chOff x="0" y="0"/>
            <a:chExt cx="6733190" cy="1138554"/>
          </a:xfrm>
        </p:grpSpPr>
        <p:sp>
          <p:nvSpPr>
            <p:cNvPr name="Freeform 14" id="14"/>
            <p:cNvSpPr/>
            <p:nvPr/>
          </p:nvSpPr>
          <p:spPr>
            <a:xfrm flipH="false" flipV="false" rot="0">
              <a:off x="0" y="0"/>
              <a:ext cx="1195633" cy="1138554"/>
            </a:xfrm>
            <a:custGeom>
              <a:avLst/>
              <a:gdLst/>
              <a:ahLst/>
              <a:cxnLst/>
              <a:rect r="r" b="b" t="t" l="l"/>
              <a:pathLst>
                <a:path h="1138554" w="1195633">
                  <a:moveTo>
                    <a:pt x="0" y="0"/>
                  </a:moveTo>
                  <a:lnTo>
                    <a:pt x="1195633" y="0"/>
                  </a:lnTo>
                  <a:lnTo>
                    <a:pt x="1195633" y="1138554"/>
                  </a:lnTo>
                  <a:lnTo>
                    <a:pt x="0" y="1138554"/>
                  </a:lnTo>
                  <a:lnTo>
                    <a:pt x="0" y="0"/>
                  </a:lnTo>
                  <a:close/>
                </a:path>
              </a:pathLst>
            </a:custGeom>
            <a:blipFill>
              <a:blip r:embed="rId5"/>
              <a:stretch>
                <a:fillRect l="0" t="0" r="0" b="0"/>
              </a:stretch>
            </a:blipFill>
          </p:spPr>
        </p:sp>
        <p:sp>
          <p:nvSpPr>
            <p:cNvPr name="TextBox 15" id="15"/>
            <p:cNvSpPr txBox="true"/>
            <p:nvPr/>
          </p:nvSpPr>
          <p:spPr>
            <a:xfrm rot="0">
              <a:off x="1325842" y="379412"/>
              <a:ext cx="5407348" cy="389255"/>
            </a:xfrm>
            <a:prstGeom prst="rect">
              <a:avLst/>
            </a:prstGeom>
          </p:spPr>
          <p:txBody>
            <a:bodyPr anchor="t" rtlCol="false" tIns="0" lIns="0" bIns="0" rIns="0">
              <a:spAutoFit/>
            </a:bodyPr>
            <a:lstStyle/>
            <a:p>
              <a:pPr>
                <a:lnSpc>
                  <a:spcPts val="2220"/>
                </a:lnSpc>
              </a:pPr>
              <a:r>
                <a:rPr lang="en-US" sz="2000">
                  <a:solidFill>
                    <a:srgbClr val="FFFFFF"/>
                  </a:solidFill>
                  <a:latin typeface="Montserrat Classic"/>
                </a:rPr>
                <a:t>Universitas Trunojoyo Madura</a:t>
              </a:r>
            </a:p>
          </p:txBody>
        </p:sp>
      </p:grpSp>
      <p:sp>
        <p:nvSpPr>
          <p:cNvPr name="TextBox 16" id="16"/>
          <p:cNvSpPr txBox="true"/>
          <p:nvPr/>
        </p:nvSpPr>
        <p:spPr>
          <a:xfrm rot="0">
            <a:off x="2166089" y="5941428"/>
            <a:ext cx="8342662" cy="523875"/>
          </a:xfrm>
          <a:prstGeom prst="rect">
            <a:avLst/>
          </a:prstGeom>
        </p:spPr>
        <p:txBody>
          <a:bodyPr anchor="t" rtlCol="false" tIns="0" lIns="0" bIns="0" rIns="0">
            <a:spAutoFit/>
          </a:bodyPr>
          <a:lstStyle/>
          <a:p>
            <a:pPr>
              <a:lnSpc>
                <a:spcPts val="4200"/>
              </a:lnSpc>
            </a:pPr>
            <a:r>
              <a:rPr lang="en-US" sz="3000">
                <a:solidFill>
                  <a:srgbClr val="FFFFFF"/>
                </a:solidFill>
                <a:latin typeface="Montserrat Classic"/>
              </a:rPr>
              <a:t>DINAS KESEHATAN PAMEKASAN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713120" y="9258300"/>
            <a:ext cx="1574880" cy="546180"/>
            <a:chOff x="0" y="0"/>
            <a:chExt cx="414783" cy="143850"/>
          </a:xfrm>
        </p:grpSpPr>
        <p:sp>
          <p:nvSpPr>
            <p:cNvPr name="Freeform 3" id="3"/>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4" id="4"/>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546180" cy="54618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CA3B3"/>
            </a:solidFill>
          </p:spPr>
        </p:sp>
        <p:sp>
          <p:nvSpPr>
            <p:cNvPr name="TextBox 7" id="7"/>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8" id="8"/>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9" id="9"/>
          <p:cNvSpPr/>
          <p:nvPr/>
        </p:nvSpPr>
        <p:spPr>
          <a:xfrm rot="0">
            <a:off x="0" y="3591909"/>
            <a:ext cx="18288000" cy="3436443"/>
          </a:xfrm>
          <a:prstGeom prst="rect">
            <a:avLst/>
          </a:prstGeom>
          <a:solidFill>
            <a:srgbClr val="0CA3B3"/>
          </a:solidFill>
        </p:spPr>
      </p:sp>
      <p:sp>
        <p:nvSpPr>
          <p:cNvPr name="AutoShape 10" id="10"/>
          <p:cNvSpPr/>
          <p:nvPr/>
        </p:nvSpPr>
        <p:spPr>
          <a:xfrm rot="0">
            <a:off x="2890010" y="5462706"/>
            <a:ext cx="3734871" cy="3340659"/>
          </a:xfrm>
          <a:prstGeom prst="rect">
            <a:avLst/>
          </a:prstGeom>
          <a:solidFill>
            <a:srgbClr val="062C3D"/>
          </a:solidFill>
        </p:spPr>
      </p:sp>
      <p:sp>
        <p:nvSpPr>
          <p:cNvPr name="AutoShape 11" id="11"/>
          <p:cNvSpPr/>
          <p:nvPr/>
        </p:nvSpPr>
        <p:spPr>
          <a:xfrm rot="0">
            <a:off x="7265712" y="5462706"/>
            <a:ext cx="3734871" cy="3340659"/>
          </a:xfrm>
          <a:prstGeom prst="rect">
            <a:avLst/>
          </a:prstGeom>
          <a:solidFill>
            <a:srgbClr val="062C3D"/>
          </a:solidFill>
        </p:spPr>
      </p:sp>
      <p:sp>
        <p:nvSpPr>
          <p:cNvPr name="AutoShape 12" id="12"/>
          <p:cNvSpPr/>
          <p:nvPr/>
        </p:nvSpPr>
        <p:spPr>
          <a:xfrm rot="0">
            <a:off x="11644718" y="5462706"/>
            <a:ext cx="3734871" cy="3340659"/>
          </a:xfrm>
          <a:prstGeom prst="rect">
            <a:avLst/>
          </a:prstGeom>
          <a:solidFill>
            <a:srgbClr val="062C3D"/>
          </a:solidFill>
        </p:spPr>
      </p:sp>
      <p:grpSp>
        <p:nvGrpSpPr>
          <p:cNvPr name="Group 13" id="13"/>
          <p:cNvGrpSpPr/>
          <p:nvPr/>
        </p:nvGrpSpPr>
        <p:grpSpPr>
          <a:xfrm rot="0">
            <a:off x="3195122" y="3897060"/>
            <a:ext cx="3111635" cy="3131292"/>
            <a:chOff x="0" y="0"/>
            <a:chExt cx="4148847" cy="4175056"/>
          </a:xfrm>
        </p:grpSpPr>
        <p:pic>
          <p:nvPicPr>
            <p:cNvPr name="Picture 14" id="14"/>
            <p:cNvPicPr>
              <a:picLocks noChangeAspect="true"/>
            </p:cNvPicPr>
            <p:nvPr/>
          </p:nvPicPr>
          <p:blipFill>
            <a:blip r:embed="rId4"/>
            <a:srcRect l="0" t="8774" r="0" b="8774"/>
            <a:stretch>
              <a:fillRect/>
            </a:stretch>
          </p:blipFill>
          <p:spPr>
            <a:xfrm flipH="false" flipV="false">
              <a:off x="0" y="0"/>
              <a:ext cx="4148847" cy="4175056"/>
            </a:xfrm>
            <a:prstGeom prst="rect">
              <a:avLst/>
            </a:prstGeom>
          </p:spPr>
        </p:pic>
      </p:grpSp>
      <p:grpSp>
        <p:nvGrpSpPr>
          <p:cNvPr name="Group 15" id="15"/>
          <p:cNvGrpSpPr/>
          <p:nvPr/>
        </p:nvGrpSpPr>
        <p:grpSpPr>
          <a:xfrm rot="0">
            <a:off x="7570823" y="3897060"/>
            <a:ext cx="3111635" cy="3131292"/>
            <a:chOff x="0" y="0"/>
            <a:chExt cx="4148847" cy="4175056"/>
          </a:xfrm>
        </p:grpSpPr>
        <p:pic>
          <p:nvPicPr>
            <p:cNvPr name="Picture 16" id="16"/>
            <p:cNvPicPr>
              <a:picLocks noChangeAspect="true"/>
            </p:cNvPicPr>
            <p:nvPr/>
          </p:nvPicPr>
          <p:blipFill>
            <a:blip r:embed="rId5"/>
            <a:srcRect l="0" t="7688" r="0" b="7688"/>
            <a:stretch>
              <a:fillRect/>
            </a:stretch>
          </p:blipFill>
          <p:spPr>
            <a:xfrm flipH="false" flipV="false">
              <a:off x="0" y="0"/>
              <a:ext cx="4148847" cy="4175056"/>
            </a:xfrm>
            <a:prstGeom prst="rect">
              <a:avLst/>
            </a:prstGeom>
          </p:spPr>
        </p:pic>
      </p:grpSp>
      <p:grpSp>
        <p:nvGrpSpPr>
          <p:cNvPr name="Group 17" id="17"/>
          <p:cNvGrpSpPr/>
          <p:nvPr/>
        </p:nvGrpSpPr>
        <p:grpSpPr>
          <a:xfrm rot="0">
            <a:off x="11949830" y="3897060"/>
            <a:ext cx="3111635" cy="3131292"/>
            <a:chOff x="0" y="0"/>
            <a:chExt cx="4148847" cy="4175056"/>
          </a:xfrm>
        </p:grpSpPr>
        <p:pic>
          <p:nvPicPr>
            <p:cNvPr name="Picture 18" id="18"/>
            <p:cNvPicPr>
              <a:picLocks noChangeAspect="true"/>
            </p:cNvPicPr>
            <p:nvPr/>
          </p:nvPicPr>
          <p:blipFill>
            <a:blip r:embed="rId6"/>
            <a:srcRect l="2163" t="0" r="2163" b="0"/>
            <a:stretch>
              <a:fillRect/>
            </a:stretch>
          </p:blipFill>
          <p:spPr>
            <a:xfrm flipH="false" flipV="false">
              <a:off x="0" y="0"/>
              <a:ext cx="4148847" cy="4175056"/>
            </a:xfrm>
            <a:prstGeom prst="rect">
              <a:avLst/>
            </a:prstGeom>
          </p:spPr>
        </p:pic>
      </p:grpSp>
      <p:sp>
        <p:nvSpPr>
          <p:cNvPr name="AutoShape 19" id="19"/>
          <p:cNvSpPr/>
          <p:nvPr/>
        </p:nvSpPr>
        <p:spPr>
          <a:xfrm>
            <a:off x="8781190" y="3201384"/>
            <a:ext cx="781916" cy="0"/>
          </a:xfrm>
          <a:prstGeom prst="line">
            <a:avLst/>
          </a:prstGeom>
          <a:ln cap="flat" w="38100">
            <a:solidFill>
              <a:srgbClr val="0CA3B3"/>
            </a:solidFill>
            <a:prstDash val="solid"/>
            <a:headEnd type="none" len="sm" w="sm"/>
            <a:tailEnd type="none" len="sm" w="sm"/>
          </a:ln>
        </p:spPr>
      </p:sp>
      <p:sp>
        <p:nvSpPr>
          <p:cNvPr name="Freeform 20" id="20"/>
          <p:cNvSpPr/>
          <p:nvPr/>
        </p:nvSpPr>
        <p:spPr>
          <a:xfrm flipH="false" flipV="false" rot="-5400000">
            <a:off x="16918629" y="3195203"/>
            <a:ext cx="681343" cy="793412"/>
          </a:xfrm>
          <a:custGeom>
            <a:avLst/>
            <a:gdLst/>
            <a:ahLst/>
            <a:cxnLst/>
            <a:rect r="r" b="b" t="t" l="l"/>
            <a:pathLst>
              <a:path h="793412" w="681343">
                <a:moveTo>
                  <a:pt x="0" y="0"/>
                </a:moveTo>
                <a:lnTo>
                  <a:pt x="681342" y="0"/>
                </a:lnTo>
                <a:lnTo>
                  <a:pt x="681342" y="793412"/>
                </a:lnTo>
                <a:lnTo>
                  <a:pt x="0" y="7934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1" id="21"/>
          <p:cNvSpPr txBox="true"/>
          <p:nvPr/>
        </p:nvSpPr>
        <p:spPr>
          <a:xfrm rot="0">
            <a:off x="2946306" y="7355782"/>
            <a:ext cx="3700281" cy="419100"/>
          </a:xfrm>
          <a:prstGeom prst="rect">
            <a:avLst/>
          </a:prstGeom>
        </p:spPr>
        <p:txBody>
          <a:bodyPr anchor="t" rtlCol="false" tIns="0" lIns="0" bIns="0" rIns="0">
            <a:spAutoFit/>
          </a:bodyPr>
          <a:lstStyle/>
          <a:p>
            <a:pPr algn="ctr">
              <a:lnSpc>
                <a:spcPts val="3449"/>
              </a:lnSpc>
            </a:pPr>
            <a:r>
              <a:rPr lang="en-US" sz="2499">
                <a:solidFill>
                  <a:srgbClr val="FFFFFF"/>
                </a:solidFill>
                <a:latin typeface="Montserrat Classic Bold"/>
              </a:rPr>
              <a:t>M. Mahdum Al-A’Lam</a:t>
            </a:r>
          </a:p>
        </p:txBody>
      </p:sp>
      <p:sp>
        <p:nvSpPr>
          <p:cNvPr name="TextBox 22" id="22"/>
          <p:cNvSpPr txBox="true"/>
          <p:nvPr/>
        </p:nvSpPr>
        <p:spPr>
          <a:xfrm rot="0">
            <a:off x="7322007" y="7355782"/>
            <a:ext cx="3700281" cy="419100"/>
          </a:xfrm>
          <a:prstGeom prst="rect">
            <a:avLst/>
          </a:prstGeom>
        </p:spPr>
        <p:txBody>
          <a:bodyPr anchor="t" rtlCol="false" tIns="0" lIns="0" bIns="0" rIns="0">
            <a:spAutoFit/>
          </a:bodyPr>
          <a:lstStyle/>
          <a:p>
            <a:pPr algn="ctr">
              <a:lnSpc>
                <a:spcPts val="3449"/>
              </a:lnSpc>
            </a:pPr>
            <a:r>
              <a:rPr lang="en-US" sz="2499">
                <a:solidFill>
                  <a:srgbClr val="FFFFFF"/>
                </a:solidFill>
                <a:latin typeface="Montserrat Classic Bold"/>
              </a:rPr>
              <a:t>Faishol Nuris solihin</a:t>
            </a:r>
          </a:p>
        </p:txBody>
      </p:sp>
      <p:sp>
        <p:nvSpPr>
          <p:cNvPr name="TextBox 23" id="23"/>
          <p:cNvSpPr txBox="true"/>
          <p:nvPr/>
        </p:nvSpPr>
        <p:spPr>
          <a:xfrm rot="0">
            <a:off x="11701014" y="7355782"/>
            <a:ext cx="3700281" cy="419100"/>
          </a:xfrm>
          <a:prstGeom prst="rect">
            <a:avLst/>
          </a:prstGeom>
        </p:spPr>
        <p:txBody>
          <a:bodyPr anchor="t" rtlCol="false" tIns="0" lIns="0" bIns="0" rIns="0">
            <a:spAutoFit/>
          </a:bodyPr>
          <a:lstStyle/>
          <a:p>
            <a:pPr algn="ctr">
              <a:lnSpc>
                <a:spcPts val="3449"/>
              </a:lnSpc>
            </a:pPr>
            <a:r>
              <a:rPr lang="en-US" sz="2499">
                <a:solidFill>
                  <a:srgbClr val="FFFFFF"/>
                </a:solidFill>
                <a:latin typeface="Montserrat Classic Bold"/>
              </a:rPr>
              <a:t>Krisdova Rio Alvonsa</a:t>
            </a:r>
          </a:p>
        </p:txBody>
      </p:sp>
      <p:sp>
        <p:nvSpPr>
          <p:cNvPr name="TextBox 24" id="24"/>
          <p:cNvSpPr txBox="true"/>
          <p:nvPr/>
        </p:nvSpPr>
        <p:spPr>
          <a:xfrm rot="0">
            <a:off x="3432026" y="7856868"/>
            <a:ext cx="2728840" cy="361949"/>
          </a:xfrm>
          <a:prstGeom prst="rect">
            <a:avLst/>
          </a:prstGeom>
        </p:spPr>
        <p:txBody>
          <a:bodyPr anchor="t" rtlCol="false" tIns="0" lIns="0" bIns="0" rIns="0">
            <a:spAutoFit/>
          </a:bodyPr>
          <a:lstStyle/>
          <a:p>
            <a:pPr algn="ctr">
              <a:lnSpc>
                <a:spcPts val="3000"/>
              </a:lnSpc>
            </a:pPr>
            <a:r>
              <a:rPr lang="en-US" sz="2000">
                <a:solidFill>
                  <a:srgbClr val="FFFFFF"/>
                </a:solidFill>
                <a:latin typeface="Montserrat"/>
              </a:rPr>
              <a:t>210411100072</a:t>
            </a:r>
          </a:p>
        </p:txBody>
      </p:sp>
      <p:sp>
        <p:nvSpPr>
          <p:cNvPr name="TextBox 25" id="25"/>
          <p:cNvSpPr txBox="true"/>
          <p:nvPr/>
        </p:nvSpPr>
        <p:spPr>
          <a:xfrm rot="0">
            <a:off x="7807728" y="7856868"/>
            <a:ext cx="2728840" cy="361949"/>
          </a:xfrm>
          <a:prstGeom prst="rect">
            <a:avLst/>
          </a:prstGeom>
        </p:spPr>
        <p:txBody>
          <a:bodyPr anchor="t" rtlCol="false" tIns="0" lIns="0" bIns="0" rIns="0">
            <a:spAutoFit/>
          </a:bodyPr>
          <a:lstStyle/>
          <a:p>
            <a:pPr algn="ctr">
              <a:lnSpc>
                <a:spcPts val="3000"/>
              </a:lnSpc>
            </a:pPr>
            <a:r>
              <a:rPr lang="en-US" sz="2000">
                <a:solidFill>
                  <a:srgbClr val="FFFFFF"/>
                </a:solidFill>
                <a:latin typeface="Montserrat"/>
              </a:rPr>
              <a:t>210411100076</a:t>
            </a:r>
          </a:p>
        </p:txBody>
      </p:sp>
      <p:sp>
        <p:nvSpPr>
          <p:cNvPr name="TextBox 26" id="26"/>
          <p:cNvSpPr txBox="true"/>
          <p:nvPr/>
        </p:nvSpPr>
        <p:spPr>
          <a:xfrm rot="0">
            <a:off x="12186734" y="7856868"/>
            <a:ext cx="2728840" cy="361949"/>
          </a:xfrm>
          <a:prstGeom prst="rect">
            <a:avLst/>
          </a:prstGeom>
        </p:spPr>
        <p:txBody>
          <a:bodyPr anchor="t" rtlCol="false" tIns="0" lIns="0" bIns="0" rIns="0">
            <a:spAutoFit/>
          </a:bodyPr>
          <a:lstStyle/>
          <a:p>
            <a:pPr algn="ctr">
              <a:lnSpc>
                <a:spcPts val="3000"/>
              </a:lnSpc>
            </a:pPr>
            <a:r>
              <a:rPr lang="en-US" sz="2000">
                <a:solidFill>
                  <a:srgbClr val="FFFFFF"/>
                </a:solidFill>
                <a:latin typeface="Montserrat"/>
              </a:rPr>
              <a:t>210411100165</a:t>
            </a:r>
          </a:p>
        </p:txBody>
      </p:sp>
      <p:sp>
        <p:nvSpPr>
          <p:cNvPr name="TextBox 27" id="27"/>
          <p:cNvSpPr txBox="true"/>
          <p:nvPr/>
        </p:nvSpPr>
        <p:spPr>
          <a:xfrm rot="0">
            <a:off x="2023082" y="2058807"/>
            <a:ext cx="14059157" cy="1546225"/>
          </a:xfrm>
          <a:prstGeom prst="rect">
            <a:avLst/>
          </a:prstGeom>
        </p:spPr>
        <p:txBody>
          <a:bodyPr anchor="t" rtlCol="false" tIns="0" lIns="0" bIns="0" rIns="0">
            <a:spAutoFit/>
          </a:bodyPr>
          <a:lstStyle/>
          <a:p>
            <a:pPr algn="ctr">
              <a:lnSpc>
                <a:spcPts val="6049"/>
              </a:lnSpc>
            </a:pPr>
            <a:r>
              <a:rPr lang="en-US" sz="5499">
                <a:solidFill>
                  <a:srgbClr val="062C3D"/>
                </a:solidFill>
                <a:latin typeface="Montserrat Classic Bold"/>
              </a:rPr>
              <a:t>ANGGOTA KERJA PRAKTIK </a:t>
            </a:r>
          </a:p>
          <a:p>
            <a:pPr algn="ctr">
              <a:lnSpc>
                <a:spcPts val="6049"/>
              </a:lnSpc>
            </a:pPr>
            <a:r>
              <a:rPr lang="en-US" sz="5499">
                <a:solidFill>
                  <a:srgbClr val="062C3D"/>
                </a:solidFill>
                <a:latin typeface="Montserrat Classic Bold"/>
              </a:rPr>
              <a:t>UNIVERSITAS TRUNOJOYO MADURA</a:t>
            </a:r>
          </a:p>
        </p:txBody>
      </p:sp>
      <p:grpSp>
        <p:nvGrpSpPr>
          <p:cNvPr name="Group 28" id="28"/>
          <p:cNvGrpSpPr/>
          <p:nvPr/>
        </p:nvGrpSpPr>
        <p:grpSpPr>
          <a:xfrm rot="0">
            <a:off x="1028700" y="470480"/>
            <a:ext cx="5049892" cy="853915"/>
            <a:chOff x="0" y="0"/>
            <a:chExt cx="6733190" cy="1138554"/>
          </a:xfrm>
        </p:grpSpPr>
        <p:sp>
          <p:nvSpPr>
            <p:cNvPr name="Freeform 29" id="29"/>
            <p:cNvSpPr/>
            <p:nvPr/>
          </p:nvSpPr>
          <p:spPr>
            <a:xfrm flipH="false" flipV="false" rot="0">
              <a:off x="0" y="0"/>
              <a:ext cx="1195633" cy="1138554"/>
            </a:xfrm>
            <a:custGeom>
              <a:avLst/>
              <a:gdLst/>
              <a:ahLst/>
              <a:cxnLst/>
              <a:rect r="r" b="b" t="t" l="l"/>
              <a:pathLst>
                <a:path h="1138554" w="1195633">
                  <a:moveTo>
                    <a:pt x="0" y="0"/>
                  </a:moveTo>
                  <a:lnTo>
                    <a:pt x="1195633" y="0"/>
                  </a:lnTo>
                  <a:lnTo>
                    <a:pt x="1195633" y="1138554"/>
                  </a:lnTo>
                  <a:lnTo>
                    <a:pt x="0" y="1138554"/>
                  </a:lnTo>
                  <a:lnTo>
                    <a:pt x="0" y="0"/>
                  </a:lnTo>
                  <a:close/>
                </a:path>
              </a:pathLst>
            </a:custGeom>
            <a:blipFill>
              <a:blip r:embed="rId9"/>
              <a:stretch>
                <a:fillRect l="0" t="0" r="0" b="0"/>
              </a:stretch>
            </a:blipFill>
          </p:spPr>
        </p:sp>
        <p:sp>
          <p:nvSpPr>
            <p:cNvPr name="TextBox 30" id="30"/>
            <p:cNvSpPr txBox="true"/>
            <p:nvPr/>
          </p:nvSpPr>
          <p:spPr>
            <a:xfrm rot="0">
              <a:off x="1325842" y="379412"/>
              <a:ext cx="5407348" cy="389255"/>
            </a:xfrm>
            <a:prstGeom prst="rect">
              <a:avLst/>
            </a:prstGeom>
          </p:spPr>
          <p:txBody>
            <a:bodyPr anchor="t" rtlCol="false" tIns="0" lIns="0" bIns="0" rIns="0">
              <a:spAutoFit/>
            </a:bodyPr>
            <a:lstStyle/>
            <a:p>
              <a:pPr>
                <a:lnSpc>
                  <a:spcPts val="2220"/>
                </a:lnSpc>
              </a:pPr>
              <a:r>
                <a:rPr lang="en-US" sz="2000">
                  <a:solidFill>
                    <a:srgbClr val="000000"/>
                  </a:solidFill>
                  <a:latin typeface="Montserrat Classic"/>
                </a:rPr>
                <a:t>Universitas Trunojoyo Madura</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713120" y="9258300"/>
            <a:ext cx="1574880" cy="546180"/>
            <a:chOff x="0" y="0"/>
            <a:chExt cx="414783" cy="143850"/>
          </a:xfrm>
        </p:grpSpPr>
        <p:sp>
          <p:nvSpPr>
            <p:cNvPr name="Freeform 3" id="3"/>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4" id="4"/>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546180" cy="54618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CA3B3"/>
            </a:solidFill>
          </p:spPr>
        </p:sp>
        <p:sp>
          <p:nvSpPr>
            <p:cNvPr name="TextBox 7" id="7"/>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8" id="8"/>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10676774" y="1065702"/>
            <a:ext cx="4019992" cy="7592657"/>
            <a:chOff x="0" y="0"/>
            <a:chExt cx="1240437" cy="2342843"/>
          </a:xfrm>
        </p:grpSpPr>
        <p:sp>
          <p:nvSpPr>
            <p:cNvPr name="Freeform 10" id="10"/>
            <p:cNvSpPr/>
            <p:nvPr/>
          </p:nvSpPr>
          <p:spPr>
            <a:xfrm flipH="false" flipV="false" rot="0">
              <a:off x="0" y="0"/>
              <a:ext cx="1240437" cy="2342843"/>
            </a:xfrm>
            <a:custGeom>
              <a:avLst/>
              <a:gdLst/>
              <a:ahLst/>
              <a:cxnLst/>
              <a:rect r="r" b="b" t="t" l="l"/>
              <a:pathLst>
                <a:path h="2342843" w="1240437">
                  <a:moveTo>
                    <a:pt x="0" y="0"/>
                  </a:moveTo>
                  <a:lnTo>
                    <a:pt x="1240437" y="0"/>
                  </a:lnTo>
                  <a:lnTo>
                    <a:pt x="1240437" y="2342843"/>
                  </a:lnTo>
                  <a:lnTo>
                    <a:pt x="0" y="2342843"/>
                  </a:lnTo>
                  <a:close/>
                </a:path>
              </a:pathLst>
            </a:custGeom>
            <a:solidFill>
              <a:srgbClr val="0CA3B3"/>
            </a:solidFill>
          </p:spPr>
        </p:sp>
        <p:sp>
          <p:nvSpPr>
            <p:cNvPr name="TextBox 11" id="11"/>
            <p:cNvSpPr txBox="true"/>
            <p:nvPr/>
          </p:nvSpPr>
          <p:spPr>
            <a:xfrm>
              <a:off x="0" y="-47625"/>
              <a:ext cx="1240437" cy="2390468"/>
            </a:xfrm>
            <a:prstGeom prst="rect">
              <a:avLst/>
            </a:prstGeom>
          </p:spPr>
          <p:txBody>
            <a:bodyPr anchor="ctr" rtlCol="false" tIns="50800" lIns="50800" bIns="50800" rIns="50800"/>
            <a:lstStyle/>
            <a:p>
              <a:pPr algn="ctr">
                <a:lnSpc>
                  <a:spcPts val="2800"/>
                </a:lnSpc>
              </a:pPr>
            </a:p>
          </p:txBody>
        </p:sp>
      </p:grpSp>
      <p:grpSp>
        <p:nvGrpSpPr>
          <p:cNvPr name="Group 12" id="12"/>
          <p:cNvGrpSpPr/>
          <p:nvPr/>
        </p:nvGrpSpPr>
        <p:grpSpPr>
          <a:xfrm rot="0">
            <a:off x="11105532" y="0"/>
            <a:ext cx="7182468" cy="8229600"/>
            <a:chOff x="0" y="0"/>
            <a:chExt cx="9576623" cy="10972800"/>
          </a:xfrm>
        </p:grpSpPr>
        <p:pic>
          <p:nvPicPr>
            <p:cNvPr name="Picture 13" id="13"/>
            <p:cNvPicPr>
              <a:picLocks noChangeAspect="true"/>
            </p:cNvPicPr>
            <p:nvPr/>
          </p:nvPicPr>
          <p:blipFill>
            <a:blip r:embed="rId4"/>
            <a:srcRect l="0" t="11759" r="0" b="11759"/>
            <a:stretch>
              <a:fillRect/>
            </a:stretch>
          </p:blipFill>
          <p:spPr>
            <a:xfrm flipH="false" flipV="false">
              <a:off x="0" y="0"/>
              <a:ext cx="9576623" cy="10972800"/>
            </a:xfrm>
            <a:prstGeom prst="rect">
              <a:avLst/>
            </a:prstGeom>
          </p:spPr>
        </p:pic>
      </p:grpSp>
      <p:sp>
        <p:nvSpPr>
          <p:cNvPr name="Freeform 14" id="14"/>
          <p:cNvSpPr/>
          <p:nvPr/>
        </p:nvSpPr>
        <p:spPr>
          <a:xfrm flipH="false" flipV="false" rot="-5400000">
            <a:off x="719219" y="8775992"/>
            <a:ext cx="681343" cy="793412"/>
          </a:xfrm>
          <a:custGeom>
            <a:avLst/>
            <a:gdLst/>
            <a:ahLst/>
            <a:cxnLst/>
            <a:rect r="r" b="b" t="t" l="l"/>
            <a:pathLst>
              <a:path h="793412" w="681343">
                <a:moveTo>
                  <a:pt x="0" y="0"/>
                </a:moveTo>
                <a:lnTo>
                  <a:pt x="681343" y="0"/>
                </a:lnTo>
                <a:lnTo>
                  <a:pt x="681343" y="793412"/>
                </a:lnTo>
                <a:lnTo>
                  <a:pt x="0" y="79341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5" id="15"/>
          <p:cNvSpPr/>
          <p:nvPr/>
        </p:nvSpPr>
        <p:spPr>
          <a:xfrm>
            <a:off x="2520003" y="2668597"/>
            <a:ext cx="781916" cy="0"/>
          </a:xfrm>
          <a:prstGeom prst="line">
            <a:avLst/>
          </a:prstGeom>
          <a:ln cap="flat" w="38100">
            <a:solidFill>
              <a:srgbClr val="0CA3B3"/>
            </a:solidFill>
            <a:prstDash val="solid"/>
            <a:headEnd type="none" len="sm" w="sm"/>
            <a:tailEnd type="none" len="sm" w="sm"/>
          </a:ln>
        </p:spPr>
      </p:sp>
      <p:sp>
        <p:nvSpPr>
          <p:cNvPr name="TextBox 16" id="16"/>
          <p:cNvSpPr txBox="true"/>
          <p:nvPr/>
        </p:nvSpPr>
        <p:spPr>
          <a:xfrm rot="0">
            <a:off x="2520003" y="1865322"/>
            <a:ext cx="7549182" cy="784225"/>
          </a:xfrm>
          <a:prstGeom prst="rect">
            <a:avLst/>
          </a:prstGeom>
        </p:spPr>
        <p:txBody>
          <a:bodyPr anchor="t" rtlCol="false" tIns="0" lIns="0" bIns="0" rIns="0">
            <a:spAutoFit/>
          </a:bodyPr>
          <a:lstStyle/>
          <a:p>
            <a:pPr>
              <a:lnSpc>
                <a:spcPts val="6049"/>
              </a:lnSpc>
            </a:pPr>
            <a:r>
              <a:rPr lang="en-US" sz="5499">
                <a:solidFill>
                  <a:srgbClr val="062C3D"/>
                </a:solidFill>
                <a:latin typeface="Montserrat Classic Bold"/>
              </a:rPr>
              <a:t>LATAR BELAKANG</a:t>
            </a:r>
          </a:p>
        </p:txBody>
      </p:sp>
      <p:sp>
        <p:nvSpPr>
          <p:cNvPr name="TextBox 17" id="17"/>
          <p:cNvSpPr txBox="true"/>
          <p:nvPr/>
        </p:nvSpPr>
        <p:spPr>
          <a:xfrm rot="0">
            <a:off x="2520003" y="3025107"/>
            <a:ext cx="7730266" cy="6457503"/>
          </a:xfrm>
          <a:prstGeom prst="rect">
            <a:avLst/>
          </a:prstGeom>
        </p:spPr>
        <p:txBody>
          <a:bodyPr anchor="t" rtlCol="false" tIns="0" lIns="0" bIns="0" rIns="0">
            <a:spAutoFit/>
          </a:bodyPr>
          <a:lstStyle/>
          <a:p>
            <a:pPr algn="just">
              <a:lnSpc>
                <a:spcPts val="3017"/>
              </a:lnSpc>
            </a:pPr>
            <a:r>
              <a:rPr lang="en-US" sz="2011">
                <a:solidFill>
                  <a:srgbClr val="062C3D"/>
                </a:solidFill>
                <a:latin typeface="Montserrat"/>
              </a:rPr>
              <a:t>Institusi tempat Kerja Praktik yang kami pilih adalah Dinas Kesehatan Pamekasan, dengan lokasi Jl. Stadion No.140, Ombul, Barurambat Kota, Kec. Pademawu, Kabupaten Pamekasan, Jawa Timur 69317. Yang pada saat ini menghadapi sejumlah permasalahan terkait pengelolaan data dan efisiensi operasional. Kondisi IT di Dinas Kesehatan ini menunjukkan adanya kebutuhan untuk meningkatkan sistem pengelolaan data guna mengoptimalkan efisiensi operasional. Tantangan utama yang dihadapi melibatkan kurangnya otomatisasi dalam beberapa proses operasional, menyebabkan peningkatan beban kerja manual dan potensi kesalahan data. Oleh karena itu, fokus Kerja Praktik ini akan difokuskan untuk mengatasi permasalahan tersebut dan meningkatkan kinerja sistem informasi di Dinas Kesehatan Pamekasan.</a:t>
            </a:r>
          </a:p>
          <a:p>
            <a:pPr>
              <a:lnSpc>
                <a:spcPts val="3017"/>
              </a:lnSpc>
            </a:pPr>
          </a:p>
          <a:p>
            <a:pPr>
              <a:lnSpc>
                <a:spcPts val="3017"/>
              </a:lnSpc>
            </a:pPr>
          </a:p>
        </p:txBody>
      </p:sp>
      <p:grpSp>
        <p:nvGrpSpPr>
          <p:cNvPr name="Group 18" id="18"/>
          <p:cNvGrpSpPr/>
          <p:nvPr/>
        </p:nvGrpSpPr>
        <p:grpSpPr>
          <a:xfrm rot="0">
            <a:off x="1028700" y="470480"/>
            <a:ext cx="5049892" cy="853915"/>
            <a:chOff x="0" y="0"/>
            <a:chExt cx="6733190" cy="1138554"/>
          </a:xfrm>
        </p:grpSpPr>
        <p:sp>
          <p:nvSpPr>
            <p:cNvPr name="Freeform 19" id="19"/>
            <p:cNvSpPr/>
            <p:nvPr/>
          </p:nvSpPr>
          <p:spPr>
            <a:xfrm flipH="false" flipV="false" rot="0">
              <a:off x="0" y="0"/>
              <a:ext cx="1195633" cy="1138554"/>
            </a:xfrm>
            <a:custGeom>
              <a:avLst/>
              <a:gdLst/>
              <a:ahLst/>
              <a:cxnLst/>
              <a:rect r="r" b="b" t="t" l="l"/>
              <a:pathLst>
                <a:path h="1138554" w="1195633">
                  <a:moveTo>
                    <a:pt x="0" y="0"/>
                  </a:moveTo>
                  <a:lnTo>
                    <a:pt x="1195633" y="0"/>
                  </a:lnTo>
                  <a:lnTo>
                    <a:pt x="1195633" y="1138554"/>
                  </a:lnTo>
                  <a:lnTo>
                    <a:pt x="0" y="1138554"/>
                  </a:lnTo>
                  <a:lnTo>
                    <a:pt x="0" y="0"/>
                  </a:lnTo>
                  <a:close/>
                </a:path>
              </a:pathLst>
            </a:custGeom>
            <a:blipFill>
              <a:blip r:embed="rId7"/>
              <a:stretch>
                <a:fillRect l="0" t="0" r="0" b="0"/>
              </a:stretch>
            </a:blipFill>
          </p:spPr>
        </p:sp>
        <p:sp>
          <p:nvSpPr>
            <p:cNvPr name="TextBox 20" id="20"/>
            <p:cNvSpPr txBox="true"/>
            <p:nvPr/>
          </p:nvSpPr>
          <p:spPr>
            <a:xfrm rot="0">
              <a:off x="1325842" y="379412"/>
              <a:ext cx="5407348" cy="389255"/>
            </a:xfrm>
            <a:prstGeom prst="rect">
              <a:avLst/>
            </a:prstGeom>
          </p:spPr>
          <p:txBody>
            <a:bodyPr anchor="t" rtlCol="false" tIns="0" lIns="0" bIns="0" rIns="0">
              <a:spAutoFit/>
            </a:bodyPr>
            <a:lstStyle/>
            <a:p>
              <a:pPr>
                <a:lnSpc>
                  <a:spcPts val="2220"/>
                </a:lnSpc>
              </a:pPr>
              <a:r>
                <a:rPr lang="en-US" sz="2000">
                  <a:solidFill>
                    <a:srgbClr val="000000"/>
                  </a:solidFill>
                  <a:latin typeface="Montserrat Classic"/>
                </a:rPr>
                <a:t>Universitas Trunojoyo Madura</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084538" y="0"/>
            <a:ext cx="5203462" cy="10287000"/>
            <a:chOff x="0" y="0"/>
            <a:chExt cx="1370459" cy="2709333"/>
          </a:xfrm>
        </p:grpSpPr>
        <p:sp>
          <p:nvSpPr>
            <p:cNvPr name="Freeform 3" id="3"/>
            <p:cNvSpPr/>
            <p:nvPr/>
          </p:nvSpPr>
          <p:spPr>
            <a:xfrm flipH="false" flipV="false" rot="0">
              <a:off x="0" y="0"/>
              <a:ext cx="1370459" cy="2709333"/>
            </a:xfrm>
            <a:custGeom>
              <a:avLst/>
              <a:gdLst/>
              <a:ahLst/>
              <a:cxnLst/>
              <a:rect r="r" b="b" t="t" l="l"/>
              <a:pathLst>
                <a:path h="2709333" w="1370459">
                  <a:moveTo>
                    <a:pt x="0" y="0"/>
                  </a:moveTo>
                  <a:lnTo>
                    <a:pt x="1370459" y="0"/>
                  </a:lnTo>
                  <a:lnTo>
                    <a:pt x="1370459" y="2709333"/>
                  </a:lnTo>
                  <a:lnTo>
                    <a:pt x="0" y="2709333"/>
                  </a:lnTo>
                  <a:close/>
                </a:path>
              </a:pathLst>
            </a:custGeom>
            <a:solidFill>
              <a:srgbClr val="062C3D"/>
            </a:solidFill>
          </p:spPr>
        </p:sp>
        <p:sp>
          <p:nvSpPr>
            <p:cNvPr name="TextBox 4" id="4"/>
            <p:cNvSpPr txBox="true"/>
            <p:nvPr/>
          </p:nvSpPr>
          <p:spPr>
            <a:xfrm>
              <a:off x="0" y="-47625"/>
              <a:ext cx="1370459" cy="2756958"/>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CA3B3"/>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sp>
        <p:nvSpPr>
          <p:cNvPr name="Freeform 8" id="8"/>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2279966" y="3036634"/>
            <a:ext cx="252546" cy="377564"/>
          </a:xfrm>
          <a:custGeom>
            <a:avLst/>
            <a:gdLst/>
            <a:ahLst/>
            <a:cxnLst/>
            <a:rect r="r" b="b" t="t" l="l"/>
            <a:pathLst>
              <a:path h="377564" w="252546">
                <a:moveTo>
                  <a:pt x="0" y="0"/>
                </a:moveTo>
                <a:lnTo>
                  <a:pt x="252546" y="0"/>
                </a:lnTo>
                <a:lnTo>
                  <a:pt x="252546" y="377564"/>
                </a:lnTo>
                <a:lnTo>
                  <a:pt x="0" y="37756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2279966" y="3964839"/>
            <a:ext cx="252546" cy="377564"/>
          </a:xfrm>
          <a:custGeom>
            <a:avLst/>
            <a:gdLst/>
            <a:ahLst/>
            <a:cxnLst/>
            <a:rect r="r" b="b" t="t" l="l"/>
            <a:pathLst>
              <a:path h="377564" w="252546">
                <a:moveTo>
                  <a:pt x="0" y="0"/>
                </a:moveTo>
                <a:lnTo>
                  <a:pt x="252546" y="0"/>
                </a:lnTo>
                <a:lnTo>
                  <a:pt x="252546" y="377563"/>
                </a:lnTo>
                <a:lnTo>
                  <a:pt x="0" y="37756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2816170" y="3084259"/>
            <a:ext cx="5962092" cy="330200"/>
          </a:xfrm>
          <a:prstGeom prst="rect">
            <a:avLst/>
          </a:prstGeom>
        </p:spPr>
        <p:txBody>
          <a:bodyPr anchor="t" rtlCol="false" tIns="0" lIns="0" bIns="0" rIns="0">
            <a:spAutoFit/>
          </a:bodyPr>
          <a:lstStyle/>
          <a:p>
            <a:pPr>
              <a:lnSpc>
                <a:spcPts val="2499"/>
              </a:lnSpc>
            </a:pPr>
            <a:r>
              <a:rPr lang="en-US" sz="2499">
                <a:solidFill>
                  <a:srgbClr val="000000"/>
                </a:solidFill>
                <a:latin typeface="Montserrat Classic Bold"/>
              </a:rPr>
              <a:t>Dalam Bidang Jaringan</a:t>
            </a:r>
          </a:p>
        </p:txBody>
      </p:sp>
      <p:sp>
        <p:nvSpPr>
          <p:cNvPr name="TextBox 12" id="12"/>
          <p:cNvSpPr txBox="true"/>
          <p:nvPr/>
        </p:nvSpPr>
        <p:spPr>
          <a:xfrm rot="0">
            <a:off x="2816170" y="4012464"/>
            <a:ext cx="6189785" cy="330200"/>
          </a:xfrm>
          <a:prstGeom prst="rect">
            <a:avLst/>
          </a:prstGeom>
        </p:spPr>
        <p:txBody>
          <a:bodyPr anchor="t" rtlCol="false" tIns="0" lIns="0" bIns="0" rIns="0">
            <a:spAutoFit/>
          </a:bodyPr>
          <a:lstStyle/>
          <a:p>
            <a:pPr>
              <a:lnSpc>
                <a:spcPts val="2499"/>
              </a:lnSpc>
            </a:pPr>
            <a:r>
              <a:rPr lang="en-US" sz="2499">
                <a:solidFill>
                  <a:srgbClr val="000000"/>
                </a:solidFill>
                <a:latin typeface="Montserrat Classic Bold"/>
              </a:rPr>
              <a:t>Dalam Bidang Sistem Informasi</a:t>
            </a:r>
          </a:p>
        </p:txBody>
      </p:sp>
      <p:sp>
        <p:nvSpPr>
          <p:cNvPr name="AutoShape 13" id="13"/>
          <p:cNvSpPr/>
          <p:nvPr/>
        </p:nvSpPr>
        <p:spPr>
          <a:xfrm>
            <a:off x="2279966" y="2598484"/>
            <a:ext cx="781916" cy="0"/>
          </a:xfrm>
          <a:prstGeom prst="line">
            <a:avLst/>
          </a:prstGeom>
          <a:ln cap="flat" w="38100">
            <a:solidFill>
              <a:srgbClr val="0CA3B3"/>
            </a:solidFill>
            <a:prstDash val="solid"/>
            <a:headEnd type="none" len="sm" w="sm"/>
            <a:tailEnd type="none" len="sm" w="sm"/>
          </a:ln>
        </p:spPr>
      </p:sp>
      <p:sp>
        <p:nvSpPr>
          <p:cNvPr name="TextBox 14" id="14"/>
          <p:cNvSpPr txBox="true"/>
          <p:nvPr/>
        </p:nvSpPr>
        <p:spPr>
          <a:xfrm rot="0">
            <a:off x="2279966" y="1795209"/>
            <a:ext cx="7549182" cy="784225"/>
          </a:xfrm>
          <a:prstGeom prst="rect">
            <a:avLst/>
          </a:prstGeom>
        </p:spPr>
        <p:txBody>
          <a:bodyPr anchor="t" rtlCol="false" tIns="0" lIns="0" bIns="0" rIns="0">
            <a:spAutoFit/>
          </a:bodyPr>
          <a:lstStyle/>
          <a:p>
            <a:pPr>
              <a:lnSpc>
                <a:spcPts val="6049"/>
              </a:lnSpc>
            </a:pPr>
            <a:r>
              <a:rPr lang="en-US" sz="5499">
                <a:solidFill>
                  <a:srgbClr val="062C3D"/>
                </a:solidFill>
                <a:latin typeface="Montserrat Classic Bold"/>
              </a:rPr>
              <a:t>PERMASALAHAN</a:t>
            </a:r>
          </a:p>
        </p:txBody>
      </p:sp>
      <p:grpSp>
        <p:nvGrpSpPr>
          <p:cNvPr name="Group 15" id="15"/>
          <p:cNvGrpSpPr/>
          <p:nvPr/>
        </p:nvGrpSpPr>
        <p:grpSpPr>
          <a:xfrm rot="0">
            <a:off x="11075979" y="0"/>
            <a:ext cx="6183321" cy="4342663"/>
            <a:chOff x="0" y="0"/>
            <a:chExt cx="8244427" cy="5790218"/>
          </a:xfrm>
        </p:grpSpPr>
        <p:pic>
          <p:nvPicPr>
            <p:cNvPr name="Picture 16" id="16"/>
            <p:cNvPicPr>
              <a:picLocks noChangeAspect="true"/>
            </p:cNvPicPr>
            <p:nvPr/>
          </p:nvPicPr>
          <p:blipFill>
            <a:blip r:embed="rId6"/>
            <a:srcRect l="2567" t="0" r="2567" b="0"/>
            <a:stretch>
              <a:fillRect/>
            </a:stretch>
          </p:blipFill>
          <p:spPr>
            <a:xfrm flipH="false" flipV="false">
              <a:off x="0" y="0"/>
              <a:ext cx="8244427" cy="5790218"/>
            </a:xfrm>
            <a:prstGeom prst="rect">
              <a:avLst/>
            </a:prstGeom>
          </p:spPr>
        </p:pic>
      </p:grpSp>
      <p:grpSp>
        <p:nvGrpSpPr>
          <p:cNvPr name="Group 17" id="17"/>
          <p:cNvGrpSpPr/>
          <p:nvPr/>
        </p:nvGrpSpPr>
        <p:grpSpPr>
          <a:xfrm rot="0">
            <a:off x="11075979" y="4552213"/>
            <a:ext cx="6152130" cy="3677387"/>
            <a:chOff x="0" y="0"/>
            <a:chExt cx="8202840" cy="4903182"/>
          </a:xfrm>
        </p:grpSpPr>
        <p:pic>
          <p:nvPicPr>
            <p:cNvPr name="Picture 18" id="18"/>
            <p:cNvPicPr>
              <a:picLocks noChangeAspect="true"/>
            </p:cNvPicPr>
            <p:nvPr/>
          </p:nvPicPr>
          <p:blipFill>
            <a:blip r:embed="rId7"/>
            <a:srcRect l="0" t="5141" r="0" b="5141"/>
            <a:stretch>
              <a:fillRect/>
            </a:stretch>
          </p:blipFill>
          <p:spPr>
            <a:xfrm flipH="false" flipV="false">
              <a:off x="0" y="0"/>
              <a:ext cx="8202840" cy="4903182"/>
            </a:xfrm>
            <a:prstGeom prst="rect">
              <a:avLst/>
            </a:prstGeom>
          </p:spPr>
        </p:pic>
      </p:grpSp>
      <p:grpSp>
        <p:nvGrpSpPr>
          <p:cNvPr name="Group 19" id="19"/>
          <p:cNvGrpSpPr/>
          <p:nvPr/>
        </p:nvGrpSpPr>
        <p:grpSpPr>
          <a:xfrm rot="0">
            <a:off x="11075979" y="8229600"/>
            <a:ext cx="6152130" cy="428759"/>
            <a:chOff x="0" y="0"/>
            <a:chExt cx="1620314" cy="112924"/>
          </a:xfrm>
        </p:grpSpPr>
        <p:sp>
          <p:nvSpPr>
            <p:cNvPr name="Freeform 20" id="20"/>
            <p:cNvSpPr/>
            <p:nvPr/>
          </p:nvSpPr>
          <p:spPr>
            <a:xfrm flipH="false" flipV="false" rot="0">
              <a:off x="0" y="0"/>
              <a:ext cx="1620314" cy="112924"/>
            </a:xfrm>
            <a:custGeom>
              <a:avLst/>
              <a:gdLst/>
              <a:ahLst/>
              <a:cxnLst/>
              <a:rect r="r" b="b" t="t" l="l"/>
              <a:pathLst>
                <a:path h="112924" w="1620314">
                  <a:moveTo>
                    <a:pt x="0" y="0"/>
                  </a:moveTo>
                  <a:lnTo>
                    <a:pt x="1620314" y="0"/>
                  </a:lnTo>
                  <a:lnTo>
                    <a:pt x="1620314" y="112924"/>
                  </a:lnTo>
                  <a:lnTo>
                    <a:pt x="0" y="112924"/>
                  </a:lnTo>
                  <a:close/>
                </a:path>
              </a:pathLst>
            </a:custGeom>
            <a:solidFill>
              <a:srgbClr val="0CA3B3"/>
            </a:solidFill>
          </p:spPr>
        </p:sp>
        <p:sp>
          <p:nvSpPr>
            <p:cNvPr name="TextBox 21" id="21"/>
            <p:cNvSpPr txBox="true"/>
            <p:nvPr/>
          </p:nvSpPr>
          <p:spPr>
            <a:xfrm>
              <a:off x="0" y="9525"/>
              <a:ext cx="1620314" cy="103399"/>
            </a:xfrm>
            <a:prstGeom prst="rect">
              <a:avLst/>
            </a:prstGeom>
          </p:spPr>
          <p:txBody>
            <a:bodyPr anchor="ctr" rtlCol="false" tIns="50800" lIns="50800" bIns="50800" rIns="50800"/>
            <a:lstStyle/>
            <a:p>
              <a:pPr algn="ctr">
                <a:lnSpc>
                  <a:spcPts val="2220"/>
                </a:lnSpc>
              </a:pPr>
            </a:p>
          </p:txBody>
        </p:sp>
      </p:grpSp>
      <p:sp>
        <p:nvSpPr>
          <p:cNvPr name="Freeform 22" id="22"/>
          <p:cNvSpPr/>
          <p:nvPr/>
        </p:nvSpPr>
        <p:spPr>
          <a:xfrm flipH="false" flipV="false" rot="-5400000">
            <a:off x="719219" y="8861594"/>
            <a:ext cx="681343" cy="793412"/>
          </a:xfrm>
          <a:custGeom>
            <a:avLst/>
            <a:gdLst/>
            <a:ahLst/>
            <a:cxnLst/>
            <a:rect r="r" b="b" t="t" l="l"/>
            <a:pathLst>
              <a:path h="793412" w="681343">
                <a:moveTo>
                  <a:pt x="0" y="0"/>
                </a:moveTo>
                <a:lnTo>
                  <a:pt x="681343" y="0"/>
                </a:lnTo>
                <a:lnTo>
                  <a:pt x="681343" y="793412"/>
                </a:lnTo>
                <a:lnTo>
                  <a:pt x="0" y="79341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23" id="23"/>
          <p:cNvGrpSpPr/>
          <p:nvPr/>
        </p:nvGrpSpPr>
        <p:grpSpPr>
          <a:xfrm rot="0">
            <a:off x="1028700" y="470480"/>
            <a:ext cx="5049892" cy="853915"/>
            <a:chOff x="0" y="0"/>
            <a:chExt cx="6733190" cy="1138554"/>
          </a:xfrm>
        </p:grpSpPr>
        <p:sp>
          <p:nvSpPr>
            <p:cNvPr name="Freeform 24" id="24"/>
            <p:cNvSpPr/>
            <p:nvPr/>
          </p:nvSpPr>
          <p:spPr>
            <a:xfrm flipH="false" flipV="false" rot="0">
              <a:off x="0" y="0"/>
              <a:ext cx="1195633" cy="1138554"/>
            </a:xfrm>
            <a:custGeom>
              <a:avLst/>
              <a:gdLst/>
              <a:ahLst/>
              <a:cxnLst/>
              <a:rect r="r" b="b" t="t" l="l"/>
              <a:pathLst>
                <a:path h="1138554" w="1195633">
                  <a:moveTo>
                    <a:pt x="0" y="0"/>
                  </a:moveTo>
                  <a:lnTo>
                    <a:pt x="1195633" y="0"/>
                  </a:lnTo>
                  <a:lnTo>
                    <a:pt x="1195633" y="1138554"/>
                  </a:lnTo>
                  <a:lnTo>
                    <a:pt x="0" y="1138554"/>
                  </a:lnTo>
                  <a:lnTo>
                    <a:pt x="0" y="0"/>
                  </a:lnTo>
                  <a:close/>
                </a:path>
              </a:pathLst>
            </a:custGeom>
            <a:blipFill>
              <a:blip r:embed="rId10"/>
              <a:stretch>
                <a:fillRect l="0" t="0" r="0" b="0"/>
              </a:stretch>
            </a:blipFill>
          </p:spPr>
        </p:sp>
        <p:sp>
          <p:nvSpPr>
            <p:cNvPr name="TextBox 25" id="25"/>
            <p:cNvSpPr txBox="true"/>
            <p:nvPr/>
          </p:nvSpPr>
          <p:spPr>
            <a:xfrm rot="0">
              <a:off x="1325842" y="379412"/>
              <a:ext cx="5407348" cy="389255"/>
            </a:xfrm>
            <a:prstGeom prst="rect">
              <a:avLst/>
            </a:prstGeom>
          </p:spPr>
          <p:txBody>
            <a:bodyPr anchor="t" rtlCol="false" tIns="0" lIns="0" bIns="0" rIns="0">
              <a:spAutoFit/>
            </a:bodyPr>
            <a:lstStyle/>
            <a:p>
              <a:pPr>
                <a:lnSpc>
                  <a:spcPts val="2220"/>
                </a:lnSpc>
              </a:pPr>
              <a:r>
                <a:rPr lang="en-US" sz="2000">
                  <a:solidFill>
                    <a:srgbClr val="000000"/>
                  </a:solidFill>
                  <a:latin typeface="Montserrat Classic"/>
                </a:rPr>
                <a:t>Universitas Trunojoyo Madura</a:t>
              </a:r>
            </a:p>
          </p:txBody>
        </p:sp>
      </p:grpSp>
      <p:sp>
        <p:nvSpPr>
          <p:cNvPr name="Freeform 26" id="26"/>
          <p:cNvSpPr/>
          <p:nvPr/>
        </p:nvSpPr>
        <p:spPr>
          <a:xfrm flipH="false" flipV="false" rot="0">
            <a:off x="2279966" y="4761763"/>
            <a:ext cx="252546" cy="377564"/>
          </a:xfrm>
          <a:custGeom>
            <a:avLst/>
            <a:gdLst/>
            <a:ahLst/>
            <a:cxnLst/>
            <a:rect r="r" b="b" t="t" l="l"/>
            <a:pathLst>
              <a:path h="377564" w="252546">
                <a:moveTo>
                  <a:pt x="0" y="0"/>
                </a:moveTo>
                <a:lnTo>
                  <a:pt x="252546" y="0"/>
                </a:lnTo>
                <a:lnTo>
                  <a:pt x="252546" y="377564"/>
                </a:lnTo>
                <a:lnTo>
                  <a:pt x="0" y="37756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7" id="27"/>
          <p:cNvSpPr txBox="true"/>
          <p:nvPr/>
        </p:nvSpPr>
        <p:spPr>
          <a:xfrm rot="0">
            <a:off x="2816170" y="4809388"/>
            <a:ext cx="6874510" cy="330200"/>
          </a:xfrm>
          <a:prstGeom prst="rect">
            <a:avLst/>
          </a:prstGeom>
        </p:spPr>
        <p:txBody>
          <a:bodyPr anchor="t" rtlCol="false" tIns="0" lIns="0" bIns="0" rIns="0">
            <a:spAutoFit/>
          </a:bodyPr>
          <a:lstStyle/>
          <a:p>
            <a:pPr>
              <a:lnSpc>
                <a:spcPts val="2499"/>
              </a:lnSpc>
            </a:pPr>
            <a:r>
              <a:rPr lang="en-US" sz="2499">
                <a:solidFill>
                  <a:srgbClr val="000000"/>
                </a:solidFill>
                <a:latin typeface="Montserrat Classic Bold"/>
              </a:rPr>
              <a:t>Dalam Bidang Pengelolaan Data Dokumen</a:t>
            </a:r>
          </a:p>
        </p:txBody>
      </p:sp>
      <p:sp>
        <p:nvSpPr>
          <p:cNvPr name="TextBox 28" id="28"/>
          <p:cNvSpPr txBox="true"/>
          <p:nvPr/>
        </p:nvSpPr>
        <p:spPr>
          <a:xfrm rot="0">
            <a:off x="2279966" y="5634888"/>
            <a:ext cx="8107229" cy="1308100"/>
          </a:xfrm>
          <a:prstGeom prst="rect">
            <a:avLst/>
          </a:prstGeom>
        </p:spPr>
        <p:txBody>
          <a:bodyPr anchor="t" rtlCol="false" tIns="0" lIns="0" bIns="0" rIns="0">
            <a:spAutoFit/>
          </a:bodyPr>
          <a:lstStyle/>
          <a:p>
            <a:pPr algn="ctr">
              <a:lnSpc>
                <a:spcPts val="3499"/>
              </a:lnSpc>
            </a:pPr>
            <a:r>
              <a:rPr lang="en-US" sz="2499">
                <a:solidFill>
                  <a:srgbClr val="000000"/>
                </a:solidFill>
                <a:latin typeface="Arimo"/>
              </a:rPr>
              <a:t>Dari beberapa permasalahan yang disebutkan, pada kali ini kami memilih untuk mengangkat tema permasalahan dalam bidang sistem informasi.</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4452493"/>
            <a:chOff x="0" y="0"/>
            <a:chExt cx="4816593" cy="1172673"/>
          </a:xfrm>
        </p:grpSpPr>
        <p:sp>
          <p:nvSpPr>
            <p:cNvPr name="Freeform 3" id="3"/>
            <p:cNvSpPr/>
            <p:nvPr/>
          </p:nvSpPr>
          <p:spPr>
            <a:xfrm flipH="false" flipV="false" rot="0">
              <a:off x="0" y="0"/>
              <a:ext cx="4816592" cy="1172673"/>
            </a:xfrm>
            <a:custGeom>
              <a:avLst/>
              <a:gdLst/>
              <a:ahLst/>
              <a:cxnLst/>
              <a:rect r="r" b="b" t="t" l="l"/>
              <a:pathLst>
                <a:path h="1172673" w="4816592">
                  <a:moveTo>
                    <a:pt x="0" y="0"/>
                  </a:moveTo>
                  <a:lnTo>
                    <a:pt x="4816592" y="0"/>
                  </a:lnTo>
                  <a:lnTo>
                    <a:pt x="4816592" y="1172673"/>
                  </a:lnTo>
                  <a:lnTo>
                    <a:pt x="0" y="1172673"/>
                  </a:lnTo>
                  <a:close/>
                </a:path>
              </a:pathLst>
            </a:custGeom>
            <a:solidFill>
              <a:srgbClr val="062C3D"/>
            </a:solidFill>
          </p:spPr>
        </p:sp>
        <p:sp>
          <p:nvSpPr>
            <p:cNvPr name="TextBox 4" id="4"/>
            <p:cNvSpPr txBox="true"/>
            <p:nvPr/>
          </p:nvSpPr>
          <p:spPr>
            <a:xfrm>
              <a:off x="0" y="-47625"/>
              <a:ext cx="4816593" cy="1220298"/>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6713120" y="9258300"/>
            <a:ext cx="1574880" cy="546180"/>
            <a:chOff x="0" y="0"/>
            <a:chExt cx="414783" cy="143850"/>
          </a:xfrm>
        </p:grpSpPr>
        <p:sp>
          <p:nvSpPr>
            <p:cNvPr name="Freeform 6" id="6"/>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7" id="7"/>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6713120" y="9258300"/>
            <a:ext cx="546180" cy="5461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CA3B3"/>
            </a:solidFill>
          </p:spPr>
        </p:sp>
        <p:sp>
          <p:nvSpPr>
            <p:cNvPr name="TextBox 10" id="10"/>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1" id="11"/>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2" id="12"/>
          <p:cNvGrpSpPr/>
          <p:nvPr/>
        </p:nvGrpSpPr>
        <p:grpSpPr>
          <a:xfrm rot="0">
            <a:off x="5101945" y="4452493"/>
            <a:ext cx="4470814" cy="4805807"/>
            <a:chOff x="0" y="0"/>
            <a:chExt cx="1379546" cy="1482914"/>
          </a:xfrm>
        </p:grpSpPr>
        <p:sp>
          <p:nvSpPr>
            <p:cNvPr name="Freeform 13" id="13"/>
            <p:cNvSpPr/>
            <p:nvPr/>
          </p:nvSpPr>
          <p:spPr>
            <a:xfrm flipH="false" flipV="false" rot="0">
              <a:off x="0" y="0"/>
              <a:ext cx="1379546" cy="1482914"/>
            </a:xfrm>
            <a:custGeom>
              <a:avLst/>
              <a:gdLst/>
              <a:ahLst/>
              <a:cxnLst/>
              <a:rect r="r" b="b" t="t" l="l"/>
              <a:pathLst>
                <a:path h="1482914" w="1379546">
                  <a:moveTo>
                    <a:pt x="0" y="0"/>
                  </a:moveTo>
                  <a:lnTo>
                    <a:pt x="1379546" y="0"/>
                  </a:lnTo>
                  <a:lnTo>
                    <a:pt x="1379546" y="1482914"/>
                  </a:lnTo>
                  <a:lnTo>
                    <a:pt x="0" y="1482914"/>
                  </a:lnTo>
                  <a:close/>
                </a:path>
              </a:pathLst>
            </a:custGeom>
            <a:solidFill>
              <a:srgbClr val="0CA3B3"/>
            </a:solidFill>
          </p:spPr>
        </p:sp>
        <p:sp>
          <p:nvSpPr>
            <p:cNvPr name="TextBox 14" id="14"/>
            <p:cNvSpPr txBox="true"/>
            <p:nvPr/>
          </p:nvSpPr>
          <p:spPr>
            <a:xfrm>
              <a:off x="0" y="-47625"/>
              <a:ext cx="1379546" cy="1530539"/>
            </a:xfrm>
            <a:prstGeom prst="rect">
              <a:avLst/>
            </a:prstGeom>
          </p:spPr>
          <p:txBody>
            <a:bodyPr anchor="ctr" rtlCol="false" tIns="50800" lIns="50800" bIns="50800" rIns="50800"/>
            <a:lstStyle/>
            <a:p>
              <a:pPr algn="ctr">
                <a:lnSpc>
                  <a:spcPts val="2800"/>
                </a:lnSpc>
              </a:pPr>
            </a:p>
          </p:txBody>
        </p:sp>
      </p:grpSp>
      <p:grpSp>
        <p:nvGrpSpPr>
          <p:cNvPr name="Group 15" id="15"/>
          <p:cNvGrpSpPr/>
          <p:nvPr/>
        </p:nvGrpSpPr>
        <p:grpSpPr>
          <a:xfrm rot="0">
            <a:off x="1059890" y="4452493"/>
            <a:ext cx="8084110" cy="4377049"/>
            <a:chOff x="0" y="0"/>
            <a:chExt cx="10778813" cy="5836065"/>
          </a:xfrm>
        </p:grpSpPr>
        <p:pic>
          <p:nvPicPr>
            <p:cNvPr name="Picture 16" id="16"/>
            <p:cNvPicPr>
              <a:picLocks noChangeAspect="true"/>
            </p:cNvPicPr>
            <p:nvPr/>
          </p:nvPicPr>
          <p:blipFill>
            <a:blip r:embed="rId4"/>
            <a:srcRect l="0" t="9392" r="0" b="9392"/>
            <a:stretch>
              <a:fillRect/>
            </a:stretch>
          </p:blipFill>
          <p:spPr>
            <a:xfrm flipH="false" flipV="false">
              <a:off x="0" y="0"/>
              <a:ext cx="10778813" cy="5836065"/>
            </a:xfrm>
            <a:prstGeom prst="rect">
              <a:avLst/>
            </a:prstGeom>
          </p:spPr>
        </p:pic>
      </p:grpSp>
      <p:sp>
        <p:nvSpPr>
          <p:cNvPr name="AutoShape 17" id="17"/>
          <p:cNvSpPr/>
          <p:nvPr/>
        </p:nvSpPr>
        <p:spPr>
          <a:xfrm>
            <a:off x="2431652" y="3660634"/>
            <a:ext cx="781916" cy="0"/>
          </a:xfrm>
          <a:prstGeom prst="line">
            <a:avLst/>
          </a:prstGeom>
          <a:ln cap="flat" w="38100">
            <a:solidFill>
              <a:srgbClr val="0CA3B3"/>
            </a:solidFill>
            <a:prstDash val="solid"/>
            <a:headEnd type="none" len="sm" w="sm"/>
            <a:tailEnd type="none" len="sm" w="sm"/>
          </a:ln>
        </p:spPr>
      </p:sp>
      <p:sp>
        <p:nvSpPr>
          <p:cNvPr name="TextBox 18" id="18"/>
          <p:cNvSpPr txBox="true"/>
          <p:nvPr/>
        </p:nvSpPr>
        <p:spPr>
          <a:xfrm rot="0">
            <a:off x="2431652" y="2518057"/>
            <a:ext cx="10349919" cy="784225"/>
          </a:xfrm>
          <a:prstGeom prst="rect">
            <a:avLst/>
          </a:prstGeom>
        </p:spPr>
        <p:txBody>
          <a:bodyPr anchor="t" rtlCol="false" tIns="0" lIns="0" bIns="0" rIns="0">
            <a:spAutoFit/>
          </a:bodyPr>
          <a:lstStyle/>
          <a:p>
            <a:pPr>
              <a:lnSpc>
                <a:spcPts val="6049"/>
              </a:lnSpc>
            </a:pPr>
            <a:r>
              <a:rPr lang="en-US" sz="5499">
                <a:solidFill>
                  <a:srgbClr val="FFFFFF"/>
                </a:solidFill>
                <a:latin typeface="Montserrat Classic Bold"/>
              </a:rPr>
              <a:t>TUJUAN SISTEM INFORMASI</a:t>
            </a:r>
          </a:p>
        </p:txBody>
      </p:sp>
      <p:sp>
        <p:nvSpPr>
          <p:cNvPr name="TextBox 19" id="19"/>
          <p:cNvSpPr txBox="true"/>
          <p:nvPr/>
        </p:nvSpPr>
        <p:spPr>
          <a:xfrm rot="0">
            <a:off x="11346360" y="4897504"/>
            <a:ext cx="6641771" cy="742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Mengefisiensi kinerja operasional yang masih manual.</a:t>
            </a:r>
          </a:p>
        </p:txBody>
      </p:sp>
      <p:sp>
        <p:nvSpPr>
          <p:cNvPr name="TextBox 20" id="20"/>
          <p:cNvSpPr txBox="true"/>
          <p:nvPr/>
        </p:nvSpPr>
        <p:spPr>
          <a:xfrm rot="0">
            <a:off x="11346360" y="5849937"/>
            <a:ext cx="6641771" cy="742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Mengembangkan sistem informasi  kesehatan yang sudah ada.</a:t>
            </a:r>
          </a:p>
        </p:txBody>
      </p:sp>
      <p:sp>
        <p:nvSpPr>
          <p:cNvPr name="TextBox 21" id="21"/>
          <p:cNvSpPr txBox="true"/>
          <p:nvPr/>
        </p:nvSpPr>
        <p:spPr>
          <a:xfrm rot="0">
            <a:off x="10337117" y="5021329"/>
            <a:ext cx="726018" cy="380933"/>
          </a:xfrm>
          <a:prstGeom prst="rect">
            <a:avLst/>
          </a:prstGeom>
        </p:spPr>
        <p:txBody>
          <a:bodyPr anchor="t" rtlCol="false" tIns="0" lIns="0" bIns="0" rIns="0">
            <a:spAutoFit/>
          </a:bodyPr>
          <a:lstStyle/>
          <a:p>
            <a:pPr>
              <a:lnSpc>
                <a:spcPts val="2999"/>
              </a:lnSpc>
            </a:pPr>
            <a:r>
              <a:rPr lang="en-US" sz="2999">
                <a:solidFill>
                  <a:srgbClr val="0CA3B3"/>
                </a:solidFill>
                <a:latin typeface="Montserrat Bold"/>
              </a:rPr>
              <a:t>01</a:t>
            </a:r>
          </a:p>
        </p:txBody>
      </p:sp>
      <p:sp>
        <p:nvSpPr>
          <p:cNvPr name="TextBox 22" id="22"/>
          <p:cNvSpPr txBox="true"/>
          <p:nvPr/>
        </p:nvSpPr>
        <p:spPr>
          <a:xfrm rot="0">
            <a:off x="10337117" y="5973762"/>
            <a:ext cx="726018" cy="380933"/>
          </a:xfrm>
          <a:prstGeom prst="rect">
            <a:avLst/>
          </a:prstGeom>
        </p:spPr>
        <p:txBody>
          <a:bodyPr anchor="t" rtlCol="false" tIns="0" lIns="0" bIns="0" rIns="0">
            <a:spAutoFit/>
          </a:bodyPr>
          <a:lstStyle/>
          <a:p>
            <a:pPr>
              <a:lnSpc>
                <a:spcPts val="2999"/>
              </a:lnSpc>
            </a:pPr>
            <a:r>
              <a:rPr lang="en-US" sz="2999">
                <a:solidFill>
                  <a:srgbClr val="0CA3B3"/>
                </a:solidFill>
                <a:latin typeface="Montserrat Bold"/>
              </a:rPr>
              <a:t>02</a:t>
            </a:r>
          </a:p>
        </p:txBody>
      </p:sp>
      <p:sp>
        <p:nvSpPr>
          <p:cNvPr name="Freeform 23" id="23"/>
          <p:cNvSpPr/>
          <p:nvPr/>
        </p:nvSpPr>
        <p:spPr>
          <a:xfrm flipH="false" flipV="false" rot="-5400000">
            <a:off x="16918629" y="668996"/>
            <a:ext cx="681343" cy="793412"/>
          </a:xfrm>
          <a:custGeom>
            <a:avLst/>
            <a:gdLst/>
            <a:ahLst/>
            <a:cxnLst/>
            <a:rect r="r" b="b" t="t" l="l"/>
            <a:pathLst>
              <a:path h="793412" w="681343">
                <a:moveTo>
                  <a:pt x="0" y="0"/>
                </a:moveTo>
                <a:lnTo>
                  <a:pt x="681342" y="0"/>
                </a:lnTo>
                <a:lnTo>
                  <a:pt x="681342" y="793412"/>
                </a:lnTo>
                <a:lnTo>
                  <a:pt x="0" y="79341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24" id="24"/>
          <p:cNvGrpSpPr/>
          <p:nvPr/>
        </p:nvGrpSpPr>
        <p:grpSpPr>
          <a:xfrm rot="0">
            <a:off x="1028700" y="470480"/>
            <a:ext cx="5049892" cy="853915"/>
            <a:chOff x="0" y="0"/>
            <a:chExt cx="6733190" cy="1138554"/>
          </a:xfrm>
        </p:grpSpPr>
        <p:sp>
          <p:nvSpPr>
            <p:cNvPr name="Freeform 25" id="25"/>
            <p:cNvSpPr/>
            <p:nvPr/>
          </p:nvSpPr>
          <p:spPr>
            <a:xfrm flipH="false" flipV="false" rot="0">
              <a:off x="0" y="0"/>
              <a:ext cx="1195633" cy="1138554"/>
            </a:xfrm>
            <a:custGeom>
              <a:avLst/>
              <a:gdLst/>
              <a:ahLst/>
              <a:cxnLst/>
              <a:rect r="r" b="b" t="t" l="l"/>
              <a:pathLst>
                <a:path h="1138554" w="1195633">
                  <a:moveTo>
                    <a:pt x="0" y="0"/>
                  </a:moveTo>
                  <a:lnTo>
                    <a:pt x="1195633" y="0"/>
                  </a:lnTo>
                  <a:lnTo>
                    <a:pt x="1195633" y="1138554"/>
                  </a:lnTo>
                  <a:lnTo>
                    <a:pt x="0" y="1138554"/>
                  </a:lnTo>
                  <a:lnTo>
                    <a:pt x="0" y="0"/>
                  </a:lnTo>
                  <a:close/>
                </a:path>
              </a:pathLst>
            </a:custGeom>
            <a:blipFill>
              <a:blip r:embed="rId7"/>
              <a:stretch>
                <a:fillRect l="0" t="0" r="0" b="0"/>
              </a:stretch>
            </a:blipFill>
          </p:spPr>
        </p:sp>
        <p:sp>
          <p:nvSpPr>
            <p:cNvPr name="TextBox 26" id="26"/>
            <p:cNvSpPr txBox="true"/>
            <p:nvPr/>
          </p:nvSpPr>
          <p:spPr>
            <a:xfrm rot="0">
              <a:off x="1325842" y="379412"/>
              <a:ext cx="5407348" cy="389255"/>
            </a:xfrm>
            <a:prstGeom prst="rect">
              <a:avLst/>
            </a:prstGeom>
          </p:spPr>
          <p:txBody>
            <a:bodyPr anchor="t" rtlCol="false" tIns="0" lIns="0" bIns="0" rIns="0">
              <a:spAutoFit/>
            </a:bodyPr>
            <a:lstStyle/>
            <a:p>
              <a:pPr>
                <a:lnSpc>
                  <a:spcPts val="2220"/>
                </a:lnSpc>
              </a:pPr>
              <a:r>
                <a:rPr lang="en-US" sz="2000">
                  <a:solidFill>
                    <a:srgbClr val="FFFFFF"/>
                  </a:solidFill>
                  <a:latin typeface="Montserrat Classic"/>
                </a:rPr>
                <a:t>Universitas Trunojoyo Madura</a:t>
              </a:r>
            </a:p>
          </p:txBody>
        </p:sp>
      </p:grpSp>
      <p:sp>
        <p:nvSpPr>
          <p:cNvPr name="TextBox 27" id="27"/>
          <p:cNvSpPr txBox="true"/>
          <p:nvPr/>
        </p:nvSpPr>
        <p:spPr>
          <a:xfrm rot="0">
            <a:off x="10337117" y="7185472"/>
            <a:ext cx="726018" cy="380999"/>
          </a:xfrm>
          <a:prstGeom prst="rect">
            <a:avLst/>
          </a:prstGeom>
        </p:spPr>
        <p:txBody>
          <a:bodyPr anchor="t" rtlCol="false" tIns="0" lIns="0" bIns="0" rIns="0">
            <a:spAutoFit/>
          </a:bodyPr>
          <a:lstStyle/>
          <a:p>
            <a:pPr>
              <a:lnSpc>
                <a:spcPts val="2999"/>
              </a:lnSpc>
            </a:pPr>
            <a:r>
              <a:rPr lang="en-US" sz="2999">
                <a:solidFill>
                  <a:srgbClr val="0CA3B3"/>
                </a:solidFill>
                <a:latin typeface="Montserrat Bold"/>
              </a:rPr>
              <a:t>03</a:t>
            </a:r>
          </a:p>
        </p:txBody>
      </p:sp>
      <p:sp>
        <p:nvSpPr>
          <p:cNvPr name="TextBox 28" id="28"/>
          <p:cNvSpPr txBox="true"/>
          <p:nvPr/>
        </p:nvSpPr>
        <p:spPr>
          <a:xfrm rot="0">
            <a:off x="11346360" y="7061647"/>
            <a:ext cx="6641771" cy="742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Membantu mendukung manajemen data pada Dinas Kesehatan Pamekasan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4315860" cy="10287000"/>
            <a:chOff x="0" y="0"/>
            <a:chExt cx="1136687" cy="2709333"/>
          </a:xfrm>
        </p:grpSpPr>
        <p:sp>
          <p:nvSpPr>
            <p:cNvPr name="Freeform 3" id="3"/>
            <p:cNvSpPr/>
            <p:nvPr/>
          </p:nvSpPr>
          <p:spPr>
            <a:xfrm flipH="false" flipV="false" rot="0">
              <a:off x="0" y="0"/>
              <a:ext cx="1136687" cy="2709333"/>
            </a:xfrm>
            <a:custGeom>
              <a:avLst/>
              <a:gdLst/>
              <a:ahLst/>
              <a:cxnLst/>
              <a:rect r="r" b="b" t="t" l="l"/>
              <a:pathLst>
                <a:path h="2709333" w="1136687">
                  <a:moveTo>
                    <a:pt x="0" y="0"/>
                  </a:moveTo>
                  <a:lnTo>
                    <a:pt x="1136687" y="0"/>
                  </a:lnTo>
                  <a:lnTo>
                    <a:pt x="1136687" y="2709333"/>
                  </a:lnTo>
                  <a:lnTo>
                    <a:pt x="0" y="2709333"/>
                  </a:lnTo>
                  <a:close/>
                </a:path>
              </a:pathLst>
            </a:custGeom>
            <a:solidFill>
              <a:srgbClr val="062C3D"/>
            </a:solidFill>
          </p:spPr>
        </p:sp>
        <p:sp>
          <p:nvSpPr>
            <p:cNvPr name="TextBox 4" id="4"/>
            <p:cNvSpPr txBox="true"/>
            <p:nvPr/>
          </p:nvSpPr>
          <p:spPr>
            <a:xfrm>
              <a:off x="0" y="-47625"/>
              <a:ext cx="1136687" cy="2756958"/>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028700" y="1065702"/>
            <a:ext cx="6574320" cy="7592657"/>
            <a:chOff x="0" y="0"/>
            <a:chExt cx="2028618" cy="2342843"/>
          </a:xfrm>
        </p:grpSpPr>
        <p:sp>
          <p:nvSpPr>
            <p:cNvPr name="Freeform 6" id="6"/>
            <p:cNvSpPr/>
            <p:nvPr/>
          </p:nvSpPr>
          <p:spPr>
            <a:xfrm flipH="false" flipV="false" rot="0">
              <a:off x="0" y="0"/>
              <a:ext cx="2028618" cy="2342843"/>
            </a:xfrm>
            <a:custGeom>
              <a:avLst/>
              <a:gdLst/>
              <a:ahLst/>
              <a:cxnLst/>
              <a:rect r="r" b="b" t="t" l="l"/>
              <a:pathLst>
                <a:path h="2342843" w="2028618">
                  <a:moveTo>
                    <a:pt x="0" y="0"/>
                  </a:moveTo>
                  <a:lnTo>
                    <a:pt x="2028618" y="0"/>
                  </a:lnTo>
                  <a:lnTo>
                    <a:pt x="2028618" y="2342843"/>
                  </a:lnTo>
                  <a:lnTo>
                    <a:pt x="0" y="2342843"/>
                  </a:lnTo>
                  <a:close/>
                </a:path>
              </a:pathLst>
            </a:custGeom>
            <a:solidFill>
              <a:srgbClr val="0CA3B3"/>
            </a:solidFill>
          </p:spPr>
        </p:sp>
        <p:sp>
          <p:nvSpPr>
            <p:cNvPr name="TextBox 7" id="7"/>
            <p:cNvSpPr txBox="true"/>
            <p:nvPr/>
          </p:nvSpPr>
          <p:spPr>
            <a:xfrm>
              <a:off x="0" y="-47625"/>
              <a:ext cx="2028618" cy="2390468"/>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028700" y="0"/>
            <a:ext cx="6145561" cy="8373892"/>
            <a:chOff x="0" y="0"/>
            <a:chExt cx="8194082" cy="11165189"/>
          </a:xfrm>
        </p:grpSpPr>
        <p:pic>
          <p:nvPicPr>
            <p:cNvPr name="Picture 9" id="9"/>
            <p:cNvPicPr>
              <a:picLocks noChangeAspect="true"/>
            </p:cNvPicPr>
            <p:nvPr/>
          </p:nvPicPr>
          <p:blipFill>
            <a:blip r:embed="rId2"/>
            <a:srcRect l="25552" t="0" r="25552" b="0"/>
            <a:stretch>
              <a:fillRect/>
            </a:stretch>
          </p:blipFill>
          <p:spPr>
            <a:xfrm flipH="false" flipV="false">
              <a:off x="0" y="0"/>
              <a:ext cx="8194082" cy="11165189"/>
            </a:xfrm>
            <a:prstGeom prst="rect">
              <a:avLst/>
            </a:prstGeom>
          </p:spPr>
        </p:pic>
      </p:grpSp>
      <p:grpSp>
        <p:nvGrpSpPr>
          <p:cNvPr name="Group 10" id="10"/>
          <p:cNvGrpSpPr/>
          <p:nvPr/>
        </p:nvGrpSpPr>
        <p:grpSpPr>
          <a:xfrm rot="0">
            <a:off x="16713120" y="9258300"/>
            <a:ext cx="1574880" cy="546180"/>
            <a:chOff x="0" y="0"/>
            <a:chExt cx="414783" cy="143850"/>
          </a:xfrm>
        </p:grpSpPr>
        <p:sp>
          <p:nvSpPr>
            <p:cNvPr name="Freeform 11" id="11"/>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12" id="12"/>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0">
            <a:off x="16713120" y="9258300"/>
            <a:ext cx="546180" cy="54618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CA3B3"/>
            </a:solidFill>
          </p:spPr>
        </p:sp>
        <p:sp>
          <p:nvSpPr>
            <p:cNvPr name="TextBox 15" id="15"/>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6" id="16"/>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9241676" y="3758219"/>
            <a:ext cx="490258" cy="345018"/>
          </a:xfrm>
          <a:custGeom>
            <a:avLst/>
            <a:gdLst/>
            <a:ahLst/>
            <a:cxnLst/>
            <a:rect r="r" b="b" t="t" l="l"/>
            <a:pathLst>
              <a:path h="345018" w="490258">
                <a:moveTo>
                  <a:pt x="0" y="0"/>
                </a:moveTo>
                <a:lnTo>
                  <a:pt x="490258" y="0"/>
                </a:lnTo>
                <a:lnTo>
                  <a:pt x="490258" y="345017"/>
                </a:lnTo>
                <a:lnTo>
                  <a:pt x="0" y="34501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9241676" y="5514519"/>
            <a:ext cx="490258" cy="345018"/>
          </a:xfrm>
          <a:custGeom>
            <a:avLst/>
            <a:gdLst/>
            <a:ahLst/>
            <a:cxnLst/>
            <a:rect r="r" b="b" t="t" l="l"/>
            <a:pathLst>
              <a:path h="345018" w="490258">
                <a:moveTo>
                  <a:pt x="0" y="0"/>
                </a:moveTo>
                <a:lnTo>
                  <a:pt x="490258" y="0"/>
                </a:lnTo>
                <a:lnTo>
                  <a:pt x="490258" y="345018"/>
                </a:lnTo>
                <a:lnTo>
                  <a:pt x="0" y="3450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9" id="19"/>
          <p:cNvSpPr txBox="true"/>
          <p:nvPr/>
        </p:nvSpPr>
        <p:spPr>
          <a:xfrm rot="0">
            <a:off x="9933686" y="3688433"/>
            <a:ext cx="7451506" cy="1123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Mahasiswa dapat menerapkan ilmu pengetahuan dan metodologinya yang selama ini telah diterima dibangku kuliah pada dunia kerja.</a:t>
            </a:r>
          </a:p>
        </p:txBody>
      </p:sp>
      <p:sp>
        <p:nvSpPr>
          <p:cNvPr name="TextBox 20" id="20"/>
          <p:cNvSpPr txBox="true"/>
          <p:nvPr/>
        </p:nvSpPr>
        <p:spPr>
          <a:xfrm rot="0">
            <a:off x="9933686" y="5457369"/>
            <a:ext cx="7451506" cy="742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Menguji kemampuan penerapan ilmu pengetahuan dan teknologi yang telah diperoleh.</a:t>
            </a:r>
          </a:p>
        </p:txBody>
      </p:sp>
      <p:sp>
        <p:nvSpPr>
          <p:cNvPr name="AutoShape 21" id="21"/>
          <p:cNvSpPr/>
          <p:nvPr/>
        </p:nvSpPr>
        <p:spPr>
          <a:xfrm>
            <a:off x="9144000" y="3141330"/>
            <a:ext cx="781916" cy="0"/>
          </a:xfrm>
          <a:prstGeom prst="line">
            <a:avLst/>
          </a:prstGeom>
          <a:ln cap="flat" w="38100">
            <a:solidFill>
              <a:srgbClr val="0CA3B3"/>
            </a:solidFill>
            <a:prstDash val="solid"/>
            <a:headEnd type="none" len="sm" w="sm"/>
            <a:tailEnd type="none" len="sm" w="sm"/>
          </a:ln>
        </p:spPr>
      </p:sp>
      <p:sp>
        <p:nvSpPr>
          <p:cNvPr name="TextBox 22" id="22"/>
          <p:cNvSpPr txBox="true"/>
          <p:nvPr/>
        </p:nvSpPr>
        <p:spPr>
          <a:xfrm rot="0">
            <a:off x="9144000" y="2461446"/>
            <a:ext cx="8682656" cy="565150"/>
          </a:xfrm>
          <a:prstGeom prst="rect">
            <a:avLst/>
          </a:prstGeom>
        </p:spPr>
        <p:txBody>
          <a:bodyPr anchor="t" rtlCol="false" tIns="0" lIns="0" bIns="0" rIns="0">
            <a:spAutoFit/>
          </a:bodyPr>
          <a:lstStyle/>
          <a:p>
            <a:pPr>
              <a:lnSpc>
                <a:spcPts val="4399"/>
              </a:lnSpc>
            </a:pPr>
            <a:r>
              <a:rPr lang="en-US" sz="3999">
                <a:solidFill>
                  <a:srgbClr val="062C3D"/>
                </a:solidFill>
                <a:latin typeface="Montserrat Classic Bold"/>
              </a:rPr>
              <a:t>MANFAAT BAGI MAHASISWA</a:t>
            </a:r>
          </a:p>
        </p:txBody>
      </p:sp>
      <p:sp>
        <p:nvSpPr>
          <p:cNvPr name="Freeform 23" id="23"/>
          <p:cNvSpPr/>
          <p:nvPr/>
        </p:nvSpPr>
        <p:spPr>
          <a:xfrm flipH="false" flipV="false" rot="0">
            <a:off x="9241676" y="6930039"/>
            <a:ext cx="490258" cy="345018"/>
          </a:xfrm>
          <a:custGeom>
            <a:avLst/>
            <a:gdLst/>
            <a:ahLst/>
            <a:cxnLst/>
            <a:rect r="r" b="b" t="t" l="l"/>
            <a:pathLst>
              <a:path h="345018" w="490258">
                <a:moveTo>
                  <a:pt x="0" y="0"/>
                </a:moveTo>
                <a:lnTo>
                  <a:pt x="490258" y="0"/>
                </a:lnTo>
                <a:lnTo>
                  <a:pt x="490258" y="345018"/>
                </a:lnTo>
                <a:lnTo>
                  <a:pt x="0" y="3450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4" id="24"/>
          <p:cNvSpPr txBox="true"/>
          <p:nvPr/>
        </p:nvSpPr>
        <p:spPr>
          <a:xfrm rot="0">
            <a:off x="9933686" y="6872889"/>
            <a:ext cx="7451506" cy="1123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Memberikan informasi kepada mahasiswa keadaan dunia kerja nyata sehingga memotivasi untuk mempersiapkan dirinya dengan baik.</a:t>
            </a:r>
          </a:p>
        </p:txBody>
      </p:sp>
      <p:sp>
        <p:nvSpPr>
          <p:cNvPr name="Freeform 25" id="25"/>
          <p:cNvSpPr/>
          <p:nvPr/>
        </p:nvSpPr>
        <p:spPr>
          <a:xfrm flipH="false" flipV="false" rot="-5400000">
            <a:off x="16918629" y="668996"/>
            <a:ext cx="681343" cy="793412"/>
          </a:xfrm>
          <a:custGeom>
            <a:avLst/>
            <a:gdLst/>
            <a:ahLst/>
            <a:cxnLst/>
            <a:rect r="r" b="b" t="t" l="l"/>
            <a:pathLst>
              <a:path h="793412" w="681343">
                <a:moveTo>
                  <a:pt x="0" y="0"/>
                </a:moveTo>
                <a:lnTo>
                  <a:pt x="681342" y="0"/>
                </a:lnTo>
                <a:lnTo>
                  <a:pt x="681342" y="793412"/>
                </a:lnTo>
                <a:lnTo>
                  <a:pt x="0" y="7934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26" id="26"/>
          <p:cNvGrpSpPr/>
          <p:nvPr/>
        </p:nvGrpSpPr>
        <p:grpSpPr>
          <a:xfrm rot="0">
            <a:off x="1028700" y="470480"/>
            <a:ext cx="5049892" cy="853915"/>
            <a:chOff x="0" y="0"/>
            <a:chExt cx="6733190" cy="1138554"/>
          </a:xfrm>
        </p:grpSpPr>
        <p:sp>
          <p:nvSpPr>
            <p:cNvPr name="Freeform 27" id="27"/>
            <p:cNvSpPr/>
            <p:nvPr/>
          </p:nvSpPr>
          <p:spPr>
            <a:xfrm flipH="false" flipV="false" rot="0">
              <a:off x="0" y="0"/>
              <a:ext cx="1195633" cy="1138554"/>
            </a:xfrm>
            <a:custGeom>
              <a:avLst/>
              <a:gdLst/>
              <a:ahLst/>
              <a:cxnLst/>
              <a:rect r="r" b="b" t="t" l="l"/>
              <a:pathLst>
                <a:path h="1138554" w="1195633">
                  <a:moveTo>
                    <a:pt x="0" y="0"/>
                  </a:moveTo>
                  <a:lnTo>
                    <a:pt x="1195633" y="0"/>
                  </a:lnTo>
                  <a:lnTo>
                    <a:pt x="1195633" y="1138554"/>
                  </a:lnTo>
                  <a:lnTo>
                    <a:pt x="0" y="1138554"/>
                  </a:lnTo>
                  <a:lnTo>
                    <a:pt x="0" y="0"/>
                  </a:lnTo>
                  <a:close/>
                </a:path>
              </a:pathLst>
            </a:custGeom>
            <a:blipFill>
              <a:blip r:embed="rId9"/>
              <a:stretch>
                <a:fillRect l="0" t="0" r="0" b="0"/>
              </a:stretch>
            </a:blipFill>
          </p:spPr>
        </p:sp>
        <p:sp>
          <p:nvSpPr>
            <p:cNvPr name="TextBox 28" id="28"/>
            <p:cNvSpPr txBox="true"/>
            <p:nvPr/>
          </p:nvSpPr>
          <p:spPr>
            <a:xfrm rot="0">
              <a:off x="1325842" y="379412"/>
              <a:ext cx="5407348" cy="389255"/>
            </a:xfrm>
            <a:prstGeom prst="rect">
              <a:avLst/>
            </a:prstGeom>
          </p:spPr>
          <p:txBody>
            <a:bodyPr anchor="t" rtlCol="false" tIns="0" lIns="0" bIns="0" rIns="0">
              <a:spAutoFit/>
            </a:bodyPr>
            <a:lstStyle/>
            <a:p>
              <a:pPr>
                <a:lnSpc>
                  <a:spcPts val="2220"/>
                </a:lnSpc>
              </a:pPr>
              <a:r>
                <a:rPr lang="en-US" sz="2000">
                  <a:solidFill>
                    <a:srgbClr val="000000"/>
                  </a:solidFill>
                  <a:latin typeface="Montserrat Classic"/>
                </a:rPr>
                <a:t>Universitas Trunojoyo Madura</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4315860" cy="10287000"/>
            <a:chOff x="0" y="0"/>
            <a:chExt cx="1136687" cy="2709333"/>
          </a:xfrm>
        </p:grpSpPr>
        <p:sp>
          <p:nvSpPr>
            <p:cNvPr name="Freeform 3" id="3"/>
            <p:cNvSpPr/>
            <p:nvPr/>
          </p:nvSpPr>
          <p:spPr>
            <a:xfrm flipH="false" flipV="false" rot="0">
              <a:off x="0" y="0"/>
              <a:ext cx="1136687" cy="2709333"/>
            </a:xfrm>
            <a:custGeom>
              <a:avLst/>
              <a:gdLst/>
              <a:ahLst/>
              <a:cxnLst/>
              <a:rect r="r" b="b" t="t" l="l"/>
              <a:pathLst>
                <a:path h="2709333" w="1136687">
                  <a:moveTo>
                    <a:pt x="0" y="0"/>
                  </a:moveTo>
                  <a:lnTo>
                    <a:pt x="1136687" y="0"/>
                  </a:lnTo>
                  <a:lnTo>
                    <a:pt x="1136687" y="2709333"/>
                  </a:lnTo>
                  <a:lnTo>
                    <a:pt x="0" y="2709333"/>
                  </a:lnTo>
                  <a:close/>
                </a:path>
              </a:pathLst>
            </a:custGeom>
            <a:solidFill>
              <a:srgbClr val="062C3D"/>
            </a:solidFill>
          </p:spPr>
        </p:sp>
        <p:sp>
          <p:nvSpPr>
            <p:cNvPr name="TextBox 4" id="4"/>
            <p:cNvSpPr txBox="true"/>
            <p:nvPr/>
          </p:nvSpPr>
          <p:spPr>
            <a:xfrm>
              <a:off x="0" y="-47625"/>
              <a:ext cx="1136687" cy="2756958"/>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028700" y="1065702"/>
            <a:ext cx="6574320" cy="7592657"/>
            <a:chOff x="0" y="0"/>
            <a:chExt cx="2028618" cy="2342843"/>
          </a:xfrm>
        </p:grpSpPr>
        <p:sp>
          <p:nvSpPr>
            <p:cNvPr name="Freeform 6" id="6"/>
            <p:cNvSpPr/>
            <p:nvPr/>
          </p:nvSpPr>
          <p:spPr>
            <a:xfrm flipH="false" flipV="false" rot="0">
              <a:off x="0" y="0"/>
              <a:ext cx="2028618" cy="2342843"/>
            </a:xfrm>
            <a:custGeom>
              <a:avLst/>
              <a:gdLst/>
              <a:ahLst/>
              <a:cxnLst/>
              <a:rect r="r" b="b" t="t" l="l"/>
              <a:pathLst>
                <a:path h="2342843" w="2028618">
                  <a:moveTo>
                    <a:pt x="0" y="0"/>
                  </a:moveTo>
                  <a:lnTo>
                    <a:pt x="2028618" y="0"/>
                  </a:lnTo>
                  <a:lnTo>
                    <a:pt x="2028618" y="2342843"/>
                  </a:lnTo>
                  <a:lnTo>
                    <a:pt x="0" y="2342843"/>
                  </a:lnTo>
                  <a:close/>
                </a:path>
              </a:pathLst>
            </a:custGeom>
            <a:solidFill>
              <a:srgbClr val="0CA3B3"/>
            </a:solidFill>
          </p:spPr>
        </p:sp>
        <p:sp>
          <p:nvSpPr>
            <p:cNvPr name="TextBox 7" id="7"/>
            <p:cNvSpPr txBox="true"/>
            <p:nvPr/>
          </p:nvSpPr>
          <p:spPr>
            <a:xfrm>
              <a:off x="0" y="-47625"/>
              <a:ext cx="2028618" cy="2390468"/>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028700" y="0"/>
            <a:ext cx="6145561" cy="8373892"/>
            <a:chOff x="0" y="0"/>
            <a:chExt cx="8194082" cy="11165189"/>
          </a:xfrm>
        </p:grpSpPr>
        <p:pic>
          <p:nvPicPr>
            <p:cNvPr name="Picture 9" id="9"/>
            <p:cNvPicPr>
              <a:picLocks noChangeAspect="true"/>
            </p:cNvPicPr>
            <p:nvPr/>
          </p:nvPicPr>
          <p:blipFill>
            <a:blip r:embed="rId2"/>
            <a:srcRect l="25552" t="0" r="25552" b="0"/>
            <a:stretch>
              <a:fillRect/>
            </a:stretch>
          </p:blipFill>
          <p:spPr>
            <a:xfrm flipH="false" flipV="false">
              <a:off x="0" y="0"/>
              <a:ext cx="8194082" cy="11165189"/>
            </a:xfrm>
            <a:prstGeom prst="rect">
              <a:avLst/>
            </a:prstGeom>
          </p:spPr>
        </p:pic>
      </p:grpSp>
      <p:grpSp>
        <p:nvGrpSpPr>
          <p:cNvPr name="Group 10" id="10"/>
          <p:cNvGrpSpPr/>
          <p:nvPr/>
        </p:nvGrpSpPr>
        <p:grpSpPr>
          <a:xfrm rot="0">
            <a:off x="16713120" y="9258300"/>
            <a:ext cx="1574880" cy="546180"/>
            <a:chOff x="0" y="0"/>
            <a:chExt cx="414783" cy="143850"/>
          </a:xfrm>
        </p:grpSpPr>
        <p:sp>
          <p:nvSpPr>
            <p:cNvPr name="Freeform 11" id="11"/>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12" id="12"/>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0">
            <a:off x="16713120" y="9258300"/>
            <a:ext cx="546180" cy="54618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CA3B3"/>
            </a:solidFill>
          </p:spPr>
        </p:sp>
        <p:sp>
          <p:nvSpPr>
            <p:cNvPr name="TextBox 15" id="15"/>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6" id="16"/>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9241676" y="3919056"/>
            <a:ext cx="490258" cy="345018"/>
          </a:xfrm>
          <a:custGeom>
            <a:avLst/>
            <a:gdLst/>
            <a:ahLst/>
            <a:cxnLst/>
            <a:rect r="r" b="b" t="t" l="l"/>
            <a:pathLst>
              <a:path h="345018" w="490258">
                <a:moveTo>
                  <a:pt x="0" y="0"/>
                </a:moveTo>
                <a:lnTo>
                  <a:pt x="490258" y="0"/>
                </a:lnTo>
                <a:lnTo>
                  <a:pt x="490258" y="345018"/>
                </a:lnTo>
                <a:lnTo>
                  <a:pt x="0" y="3450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9241676" y="5514519"/>
            <a:ext cx="490258" cy="345018"/>
          </a:xfrm>
          <a:custGeom>
            <a:avLst/>
            <a:gdLst/>
            <a:ahLst/>
            <a:cxnLst/>
            <a:rect r="r" b="b" t="t" l="l"/>
            <a:pathLst>
              <a:path h="345018" w="490258">
                <a:moveTo>
                  <a:pt x="0" y="0"/>
                </a:moveTo>
                <a:lnTo>
                  <a:pt x="490258" y="0"/>
                </a:lnTo>
                <a:lnTo>
                  <a:pt x="490258" y="345018"/>
                </a:lnTo>
                <a:lnTo>
                  <a:pt x="0" y="3450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9" id="19"/>
          <p:cNvSpPr txBox="true"/>
          <p:nvPr/>
        </p:nvSpPr>
        <p:spPr>
          <a:xfrm rot="0">
            <a:off x="9933686" y="3795231"/>
            <a:ext cx="7451506" cy="1123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Mahasiswa yang terlibat dalam kerja praktek dapat membantu Dinas Kesehatan dalam merancang dan meningkatkan efisiensi dan efektivitas sistem informasi.</a:t>
            </a:r>
          </a:p>
        </p:txBody>
      </p:sp>
      <p:sp>
        <p:nvSpPr>
          <p:cNvPr name="TextBox 20" id="20"/>
          <p:cNvSpPr txBox="true"/>
          <p:nvPr/>
        </p:nvSpPr>
        <p:spPr>
          <a:xfrm rot="0">
            <a:off x="9933686" y="5348890"/>
            <a:ext cx="7451506" cy="1123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Mahasiswa dapat membantu dalam mengevaluasi kinerja sistem informasi yang sudah ada, dan mengidentifikasi potensi perbaikan.</a:t>
            </a:r>
          </a:p>
        </p:txBody>
      </p:sp>
      <p:sp>
        <p:nvSpPr>
          <p:cNvPr name="AutoShape 21" id="21"/>
          <p:cNvSpPr/>
          <p:nvPr/>
        </p:nvSpPr>
        <p:spPr>
          <a:xfrm>
            <a:off x="9144000" y="3141330"/>
            <a:ext cx="781916" cy="0"/>
          </a:xfrm>
          <a:prstGeom prst="line">
            <a:avLst/>
          </a:prstGeom>
          <a:ln cap="flat" w="38100">
            <a:solidFill>
              <a:srgbClr val="0CA3B3"/>
            </a:solidFill>
            <a:prstDash val="solid"/>
            <a:headEnd type="none" len="sm" w="sm"/>
            <a:tailEnd type="none" len="sm" w="sm"/>
          </a:ln>
        </p:spPr>
      </p:sp>
      <p:sp>
        <p:nvSpPr>
          <p:cNvPr name="TextBox 22" id="22"/>
          <p:cNvSpPr txBox="true"/>
          <p:nvPr/>
        </p:nvSpPr>
        <p:spPr>
          <a:xfrm rot="0">
            <a:off x="9144000" y="1894709"/>
            <a:ext cx="8888742" cy="1117600"/>
          </a:xfrm>
          <a:prstGeom prst="rect">
            <a:avLst/>
          </a:prstGeom>
        </p:spPr>
        <p:txBody>
          <a:bodyPr anchor="t" rtlCol="false" tIns="0" lIns="0" bIns="0" rIns="0">
            <a:spAutoFit/>
          </a:bodyPr>
          <a:lstStyle/>
          <a:p>
            <a:pPr>
              <a:lnSpc>
                <a:spcPts val="4399"/>
              </a:lnSpc>
            </a:pPr>
            <a:r>
              <a:rPr lang="en-US" sz="3999">
                <a:solidFill>
                  <a:srgbClr val="062C3D"/>
                </a:solidFill>
                <a:latin typeface="Montserrat Classic Bold"/>
              </a:rPr>
              <a:t>MANFAAT BAGI DINAS KESEHATAN</a:t>
            </a:r>
          </a:p>
        </p:txBody>
      </p:sp>
      <p:sp>
        <p:nvSpPr>
          <p:cNvPr name="Freeform 23" id="23"/>
          <p:cNvSpPr/>
          <p:nvPr/>
        </p:nvSpPr>
        <p:spPr>
          <a:xfrm flipH="false" flipV="false" rot="0">
            <a:off x="9241676" y="6930039"/>
            <a:ext cx="490258" cy="345018"/>
          </a:xfrm>
          <a:custGeom>
            <a:avLst/>
            <a:gdLst/>
            <a:ahLst/>
            <a:cxnLst/>
            <a:rect r="r" b="b" t="t" l="l"/>
            <a:pathLst>
              <a:path h="345018" w="490258">
                <a:moveTo>
                  <a:pt x="0" y="0"/>
                </a:moveTo>
                <a:lnTo>
                  <a:pt x="490258" y="0"/>
                </a:lnTo>
                <a:lnTo>
                  <a:pt x="490258" y="345018"/>
                </a:lnTo>
                <a:lnTo>
                  <a:pt x="0" y="3450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4" id="24"/>
          <p:cNvSpPr txBox="true"/>
          <p:nvPr/>
        </p:nvSpPr>
        <p:spPr>
          <a:xfrm rot="0">
            <a:off x="9933686" y="6872889"/>
            <a:ext cx="7451506" cy="1123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Membantu Dinas Kesehatan dalam merencanakan strategi jangka panjang untuk pengembangan dan pemeliharaan sistem informasi. </a:t>
            </a:r>
          </a:p>
        </p:txBody>
      </p:sp>
      <p:sp>
        <p:nvSpPr>
          <p:cNvPr name="Freeform 25" id="25"/>
          <p:cNvSpPr/>
          <p:nvPr/>
        </p:nvSpPr>
        <p:spPr>
          <a:xfrm flipH="false" flipV="false" rot="-5400000">
            <a:off x="16918629" y="668996"/>
            <a:ext cx="681343" cy="793412"/>
          </a:xfrm>
          <a:custGeom>
            <a:avLst/>
            <a:gdLst/>
            <a:ahLst/>
            <a:cxnLst/>
            <a:rect r="r" b="b" t="t" l="l"/>
            <a:pathLst>
              <a:path h="793412" w="681343">
                <a:moveTo>
                  <a:pt x="0" y="0"/>
                </a:moveTo>
                <a:lnTo>
                  <a:pt x="681342" y="0"/>
                </a:lnTo>
                <a:lnTo>
                  <a:pt x="681342" y="793412"/>
                </a:lnTo>
                <a:lnTo>
                  <a:pt x="0" y="7934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26" id="26"/>
          <p:cNvGrpSpPr/>
          <p:nvPr/>
        </p:nvGrpSpPr>
        <p:grpSpPr>
          <a:xfrm rot="0">
            <a:off x="1028700" y="470480"/>
            <a:ext cx="5049892" cy="853915"/>
            <a:chOff x="0" y="0"/>
            <a:chExt cx="6733190" cy="1138554"/>
          </a:xfrm>
        </p:grpSpPr>
        <p:sp>
          <p:nvSpPr>
            <p:cNvPr name="Freeform 27" id="27"/>
            <p:cNvSpPr/>
            <p:nvPr/>
          </p:nvSpPr>
          <p:spPr>
            <a:xfrm flipH="false" flipV="false" rot="0">
              <a:off x="0" y="0"/>
              <a:ext cx="1195633" cy="1138554"/>
            </a:xfrm>
            <a:custGeom>
              <a:avLst/>
              <a:gdLst/>
              <a:ahLst/>
              <a:cxnLst/>
              <a:rect r="r" b="b" t="t" l="l"/>
              <a:pathLst>
                <a:path h="1138554" w="1195633">
                  <a:moveTo>
                    <a:pt x="0" y="0"/>
                  </a:moveTo>
                  <a:lnTo>
                    <a:pt x="1195633" y="0"/>
                  </a:lnTo>
                  <a:lnTo>
                    <a:pt x="1195633" y="1138554"/>
                  </a:lnTo>
                  <a:lnTo>
                    <a:pt x="0" y="1138554"/>
                  </a:lnTo>
                  <a:lnTo>
                    <a:pt x="0" y="0"/>
                  </a:lnTo>
                  <a:close/>
                </a:path>
              </a:pathLst>
            </a:custGeom>
            <a:blipFill>
              <a:blip r:embed="rId9"/>
              <a:stretch>
                <a:fillRect l="0" t="0" r="0" b="0"/>
              </a:stretch>
            </a:blipFill>
          </p:spPr>
        </p:sp>
        <p:sp>
          <p:nvSpPr>
            <p:cNvPr name="TextBox 28" id="28"/>
            <p:cNvSpPr txBox="true"/>
            <p:nvPr/>
          </p:nvSpPr>
          <p:spPr>
            <a:xfrm rot="0">
              <a:off x="1325842" y="379412"/>
              <a:ext cx="5407348" cy="389255"/>
            </a:xfrm>
            <a:prstGeom prst="rect">
              <a:avLst/>
            </a:prstGeom>
          </p:spPr>
          <p:txBody>
            <a:bodyPr anchor="t" rtlCol="false" tIns="0" lIns="0" bIns="0" rIns="0">
              <a:spAutoFit/>
            </a:bodyPr>
            <a:lstStyle/>
            <a:p>
              <a:pPr>
                <a:lnSpc>
                  <a:spcPts val="2220"/>
                </a:lnSpc>
              </a:pPr>
              <a:r>
                <a:rPr lang="en-US" sz="2000">
                  <a:solidFill>
                    <a:srgbClr val="000000"/>
                  </a:solidFill>
                  <a:latin typeface="Montserrat Classic"/>
                </a:rPr>
                <a:t>Universitas Trunojoyo Madura</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4315860" cy="10287000"/>
            <a:chOff x="0" y="0"/>
            <a:chExt cx="1136687" cy="2709333"/>
          </a:xfrm>
        </p:grpSpPr>
        <p:sp>
          <p:nvSpPr>
            <p:cNvPr name="Freeform 3" id="3"/>
            <p:cNvSpPr/>
            <p:nvPr/>
          </p:nvSpPr>
          <p:spPr>
            <a:xfrm flipH="false" flipV="false" rot="0">
              <a:off x="0" y="0"/>
              <a:ext cx="1136687" cy="2709333"/>
            </a:xfrm>
            <a:custGeom>
              <a:avLst/>
              <a:gdLst/>
              <a:ahLst/>
              <a:cxnLst/>
              <a:rect r="r" b="b" t="t" l="l"/>
              <a:pathLst>
                <a:path h="2709333" w="1136687">
                  <a:moveTo>
                    <a:pt x="0" y="0"/>
                  </a:moveTo>
                  <a:lnTo>
                    <a:pt x="1136687" y="0"/>
                  </a:lnTo>
                  <a:lnTo>
                    <a:pt x="1136687" y="2709333"/>
                  </a:lnTo>
                  <a:lnTo>
                    <a:pt x="0" y="2709333"/>
                  </a:lnTo>
                  <a:close/>
                </a:path>
              </a:pathLst>
            </a:custGeom>
            <a:solidFill>
              <a:srgbClr val="062C3D"/>
            </a:solidFill>
          </p:spPr>
        </p:sp>
        <p:sp>
          <p:nvSpPr>
            <p:cNvPr name="TextBox 4" id="4"/>
            <p:cNvSpPr txBox="true"/>
            <p:nvPr/>
          </p:nvSpPr>
          <p:spPr>
            <a:xfrm>
              <a:off x="0" y="-47625"/>
              <a:ext cx="1136687" cy="2756958"/>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028700" y="1065702"/>
            <a:ext cx="6574320" cy="7592657"/>
            <a:chOff x="0" y="0"/>
            <a:chExt cx="2028618" cy="2342843"/>
          </a:xfrm>
        </p:grpSpPr>
        <p:sp>
          <p:nvSpPr>
            <p:cNvPr name="Freeform 6" id="6"/>
            <p:cNvSpPr/>
            <p:nvPr/>
          </p:nvSpPr>
          <p:spPr>
            <a:xfrm flipH="false" flipV="false" rot="0">
              <a:off x="0" y="0"/>
              <a:ext cx="2028618" cy="2342843"/>
            </a:xfrm>
            <a:custGeom>
              <a:avLst/>
              <a:gdLst/>
              <a:ahLst/>
              <a:cxnLst/>
              <a:rect r="r" b="b" t="t" l="l"/>
              <a:pathLst>
                <a:path h="2342843" w="2028618">
                  <a:moveTo>
                    <a:pt x="0" y="0"/>
                  </a:moveTo>
                  <a:lnTo>
                    <a:pt x="2028618" y="0"/>
                  </a:lnTo>
                  <a:lnTo>
                    <a:pt x="2028618" y="2342843"/>
                  </a:lnTo>
                  <a:lnTo>
                    <a:pt x="0" y="2342843"/>
                  </a:lnTo>
                  <a:close/>
                </a:path>
              </a:pathLst>
            </a:custGeom>
            <a:solidFill>
              <a:srgbClr val="0CA3B3"/>
            </a:solidFill>
          </p:spPr>
        </p:sp>
        <p:sp>
          <p:nvSpPr>
            <p:cNvPr name="TextBox 7" id="7"/>
            <p:cNvSpPr txBox="true"/>
            <p:nvPr/>
          </p:nvSpPr>
          <p:spPr>
            <a:xfrm>
              <a:off x="0" y="-47625"/>
              <a:ext cx="2028618" cy="2390468"/>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028700" y="0"/>
            <a:ext cx="6145561" cy="8373892"/>
            <a:chOff x="0" y="0"/>
            <a:chExt cx="8194082" cy="11165189"/>
          </a:xfrm>
        </p:grpSpPr>
        <p:pic>
          <p:nvPicPr>
            <p:cNvPr name="Picture 9" id="9"/>
            <p:cNvPicPr>
              <a:picLocks noChangeAspect="true"/>
            </p:cNvPicPr>
            <p:nvPr/>
          </p:nvPicPr>
          <p:blipFill>
            <a:blip r:embed="rId2"/>
            <a:srcRect l="25552" t="0" r="25552" b="0"/>
            <a:stretch>
              <a:fillRect/>
            </a:stretch>
          </p:blipFill>
          <p:spPr>
            <a:xfrm flipH="false" flipV="false">
              <a:off x="0" y="0"/>
              <a:ext cx="8194082" cy="11165189"/>
            </a:xfrm>
            <a:prstGeom prst="rect">
              <a:avLst/>
            </a:prstGeom>
          </p:spPr>
        </p:pic>
      </p:grpSp>
      <p:grpSp>
        <p:nvGrpSpPr>
          <p:cNvPr name="Group 10" id="10"/>
          <p:cNvGrpSpPr/>
          <p:nvPr/>
        </p:nvGrpSpPr>
        <p:grpSpPr>
          <a:xfrm rot="0">
            <a:off x="16713120" y="9258300"/>
            <a:ext cx="1574880" cy="546180"/>
            <a:chOff x="0" y="0"/>
            <a:chExt cx="414783" cy="143850"/>
          </a:xfrm>
        </p:grpSpPr>
        <p:sp>
          <p:nvSpPr>
            <p:cNvPr name="Freeform 11" id="11"/>
            <p:cNvSpPr/>
            <p:nvPr/>
          </p:nvSpPr>
          <p:spPr>
            <a:xfrm flipH="false" flipV="false" rot="0">
              <a:off x="0" y="0"/>
              <a:ext cx="414783" cy="143850"/>
            </a:xfrm>
            <a:custGeom>
              <a:avLst/>
              <a:gdLst/>
              <a:ahLst/>
              <a:cxnLst/>
              <a:rect r="r" b="b" t="t" l="l"/>
              <a:pathLst>
                <a:path h="143850" w="414783">
                  <a:moveTo>
                    <a:pt x="0" y="0"/>
                  </a:moveTo>
                  <a:lnTo>
                    <a:pt x="414783" y="0"/>
                  </a:lnTo>
                  <a:lnTo>
                    <a:pt x="414783" y="143850"/>
                  </a:lnTo>
                  <a:lnTo>
                    <a:pt x="0" y="143850"/>
                  </a:lnTo>
                  <a:close/>
                </a:path>
              </a:pathLst>
            </a:custGeom>
            <a:solidFill>
              <a:srgbClr val="062C3D"/>
            </a:solidFill>
          </p:spPr>
        </p:sp>
        <p:sp>
          <p:nvSpPr>
            <p:cNvPr name="TextBox 12" id="12"/>
            <p:cNvSpPr txBox="true"/>
            <p:nvPr/>
          </p:nvSpPr>
          <p:spPr>
            <a:xfrm>
              <a:off x="0" y="-47625"/>
              <a:ext cx="414783" cy="191475"/>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0">
            <a:off x="16713120" y="9258300"/>
            <a:ext cx="546180" cy="54618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CA3B3"/>
            </a:solidFill>
          </p:spPr>
        </p:sp>
        <p:sp>
          <p:nvSpPr>
            <p:cNvPr name="TextBox 15" id="15"/>
            <p:cNvSpPr txBox="true"/>
            <p:nvPr/>
          </p:nvSpPr>
          <p:spPr>
            <a:xfrm>
              <a:off x="0" y="9525"/>
              <a:ext cx="812800" cy="803275"/>
            </a:xfrm>
            <a:prstGeom prst="rect">
              <a:avLst/>
            </a:prstGeom>
          </p:spPr>
          <p:txBody>
            <a:bodyPr anchor="ctr" rtlCol="false" tIns="50800" lIns="50800" bIns="50800" rIns="50800"/>
            <a:lstStyle/>
            <a:p>
              <a:pPr algn="ctr">
                <a:lnSpc>
                  <a:spcPts val="2220"/>
                </a:lnSpc>
              </a:pPr>
            </a:p>
          </p:txBody>
        </p:sp>
      </p:grpSp>
      <p:sp>
        <p:nvSpPr>
          <p:cNvPr name="Freeform 16" id="16"/>
          <p:cNvSpPr/>
          <p:nvPr/>
        </p:nvSpPr>
        <p:spPr>
          <a:xfrm flipH="true" flipV="false" rot="0">
            <a:off x="16907631" y="9403098"/>
            <a:ext cx="157157" cy="256583"/>
          </a:xfrm>
          <a:custGeom>
            <a:avLst/>
            <a:gdLst/>
            <a:ahLst/>
            <a:cxnLst/>
            <a:rect r="r" b="b" t="t" l="l"/>
            <a:pathLst>
              <a:path h="256583" w="157157">
                <a:moveTo>
                  <a:pt x="157158" y="0"/>
                </a:moveTo>
                <a:lnTo>
                  <a:pt x="0" y="0"/>
                </a:lnTo>
                <a:lnTo>
                  <a:pt x="0" y="256584"/>
                </a:lnTo>
                <a:lnTo>
                  <a:pt x="157158" y="256584"/>
                </a:lnTo>
                <a:lnTo>
                  <a:pt x="157158"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9241676" y="3758219"/>
            <a:ext cx="490258" cy="345018"/>
          </a:xfrm>
          <a:custGeom>
            <a:avLst/>
            <a:gdLst/>
            <a:ahLst/>
            <a:cxnLst/>
            <a:rect r="r" b="b" t="t" l="l"/>
            <a:pathLst>
              <a:path h="345018" w="490258">
                <a:moveTo>
                  <a:pt x="0" y="0"/>
                </a:moveTo>
                <a:lnTo>
                  <a:pt x="490258" y="0"/>
                </a:lnTo>
                <a:lnTo>
                  <a:pt x="490258" y="345017"/>
                </a:lnTo>
                <a:lnTo>
                  <a:pt x="0" y="34501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9241676" y="5412457"/>
            <a:ext cx="490258" cy="345018"/>
          </a:xfrm>
          <a:custGeom>
            <a:avLst/>
            <a:gdLst/>
            <a:ahLst/>
            <a:cxnLst/>
            <a:rect r="r" b="b" t="t" l="l"/>
            <a:pathLst>
              <a:path h="345018" w="490258">
                <a:moveTo>
                  <a:pt x="0" y="0"/>
                </a:moveTo>
                <a:lnTo>
                  <a:pt x="490258" y="0"/>
                </a:lnTo>
                <a:lnTo>
                  <a:pt x="490258" y="345018"/>
                </a:lnTo>
                <a:lnTo>
                  <a:pt x="0" y="3450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9" id="19"/>
          <p:cNvSpPr txBox="true"/>
          <p:nvPr/>
        </p:nvSpPr>
        <p:spPr>
          <a:xfrm rot="0">
            <a:off x="9933686" y="3688433"/>
            <a:ext cx="7451506" cy="1123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Diharapkan mampu meningkatkan hubungan baik dan kerjasama dengan Dinas Kesehatan (DINKES) Kabupaten Pamekasan.</a:t>
            </a:r>
          </a:p>
        </p:txBody>
      </p:sp>
      <p:sp>
        <p:nvSpPr>
          <p:cNvPr name="TextBox 20" id="20"/>
          <p:cNvSpPr txBox="true"/>
          <p:nvPr/>
        </p:nvSpPr>
        <p:spPr>
          <a:xfrm rot="0">
            <a:off x="9933686" y="5355307"/>
            <a:ext cx="7451506" cy="1885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Sebagai bahan masukan untuk mengevaluasi sampai sejauh mana kurikulum yang dibuat sesuai dengan kebutuhan dunia industri akan tenagakerja yang terampil dibidangnya.</a:t>
            </a:r>
          </a:p>
          <a:p>
            <a:pPr algn="just">
              <a:lnSpc>
                <a:spcPts val="3000"/>
              </a:lnSpc>
            </a:pPr>
          </a:p>
        </p:txBody>
      </p:sp>
      <p:sp>
        <p:nvSpPr>
          <p:cNvPr name="AutoShape 21" id="21"/>
          <p:cNvSpPr/>
          <p:nvPr/>
        </p:nvSpPr>
        <p:spPr>
          <a:xfrm>
            <a:off x="9144000" y="3141330"/>
            <a:ext cx="781916" cy="0"/>
          </a:xfrm>
          <a:prstGeom prst="line">
            <a:avLst/>
          </a:prstGeom>
          <a:ln cap="flat" w="38100">
            <a:solidFill>
              <a:srgbClr val="0CA3B3"/>
            </a:solidFill>
            <a:prstDash val="solid"/>
            <a:headEnd type="none" len="sm" w="sm"/>
            <a:tailEnd type="none" len="sm" w="sm"/>
          </a:ln>
        </p:spPr>
      </p:sp>
      <p:sp>
        <p:nvSpPr>
          <p:cNvPr name="TextBox 22" id="22"/>
          <p:cNvSpPr txBox="true"/>
          <p:nvPr/>
        </p:nvSpPr>
        <p:spPr>
          <a:xfrm rot="0">
            <a:off x="9144000" y="2309480"/>
            <a:ext cx="8356560" cy="565150"/>
          </a:xfrm>
          <a:prstGeom prst="rect">
            <a:avLst/>
          </a:prstGeom>
        </p:spPr>
        <p:txBody>
          <a:bodyPr anchor="t" rtlCol="false" tIns="0" lIns="0" bIns="0" rIns="0">
            <a:spAutoFit/>
          </a:bodyPr>
          <a:lstStyle/>
          <a:p>
            <a:pPr>
              <a:lnSpc>
                <a:spcPts val="4399"/>
              </a:lnSpc>
            </a:pPr>
            <a:r>
              <a:rPr lang="en-US" sz="3999">
                <a:solidFill>
                  <a:srgbClr val="062C3D"/>
                </a:solidFill>
                <a:latin typeface="Montserrat Classic Bold"/>
              </a:rPr>
              <a:t>MANFAAT BAGI UNIVERSITAS</a:t>
            </a:r>
          </a:p>
        </p:txBody>
      </p:sp>
      <p:sp>
        <p:nvSpPr>
          <p:cNvPr name="Freeform 23" id="23"/>
          <p:cNvSpPr/>
          <p:nvPr/>
        </p:nvSpPr>
        <p:spPr>
          <a:xfrm flipH="false" flipV="false" rot="0">
            <a:off x="9241676" y="7486193"/>
            <a:ext cx="490258" cy="345018"/>
          </a:xfrm>
          <a:custGeom>
            <a:avLst/>
            <a:gdLst/>
            <a:ahLst/>
            <a:cxnLst/>
            <a:rect r="r" b="b" t="t" l="l"/>
            <a:pathLst>
              <a:path h="345018" w="490258">
                <a:moveTo>
                  <a:pt x="0" y="0"/>
                </a:moveTo>
                <a:lnTo>
                  <a:pt x="490258" y="0"/>
                </a:lnTo>
                <a:lnTo>
                  <a:pt x="490258" y="345018"/>
                </a:lnTo>
                <a:lnTo>
                  <a:pt x="0" y="3450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4" id="24"/>
          <p:cNvSpPr txBox="true"/>
          <p:nvPr/>
        </p:nvSpPr>
        <p:spPr>
          <a:xfrm rot="0">
            <a:off x="9933686" y="7429043"/>
            <a:ext cx="7451506" cy="742949"/>
          </a:xfrm>
          <a:prstGeom prst="rect">
            <a:avLst/>
          </a:prstGeom>
        </p:spPr>
        <p:txBody>
          <a:bodyPr anchor="t" rtlCol="false" tIns="0" lIns="0" bIns="0" rIns="0">
            <a:spAutoFit/>
          </a:bodyPr>
          <a:lstStyle/>
          <a:p>
            <a:pPr algn="just">
              <a:lnSpc>
                <a:spcPts val="3000"/>
              </a:lnSpc>
            </a:pPr>
            <a:r>
              <a:rPr lang="en-US" sz="2000">
                <a:solidFill>
                  <a:srgbClr val="062C3D"/>
                </a:solidFill>
                <a:latin typeface="Montserrat"/>
              </a:rPr>
              <a:t>Mengetahui kemampuan mahasiswa dalam mengaplikasikan ilmunya.</a:t>
            </a:r>
          </a:p>
        </p:txBody>
      </p:sp>
      <p:sp>
        <p:nvSpPr>
          <p:cNvPr name="Freeform 25" id="25"/>
          <p:cNvSpPr/>
          <p:nvPr/>
        </p:nvSpPr>
        <p:spPr>
          <a:xfrm flipH="false" flipV="false" rot="-5400000">
            <a:off x="16918629" y="668996"/>
            <a:ext cx="681343" cy="793412"/>
          </a:xfrm>
          <a:custGeom>
            <a:avLst/>
            <a:gdLst/>
            <a:ahLst/>
            <a:cxnLst/>
            <a:rect r="r" b="b" t="t" l="l"/>
            <a:pathLst>
              <a:path h="793412" w="681343">
                <a:moveTo>
                  <a:pt x="0" y="0"/>
                </a:moveTo>
                <a:lnTo>
                  <a:pt x="681342" y="0"/>
                </a:lnTo>
                <a:lnTo>
                  <a:pt x="681342" y="793412"/>
                </a:lnTo>
                <a:lnTo>
                  <a:pt x="0" y="7934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26" id="26"/>
          <p:cNvGrpSpPr/>
          <p:nvPr/>
        </p:nvGrpSpPr>
        <p:grpSpPr>
          <a:xfrm rot="0">
            <a:off x="1028700" y="470480"/>
            <a:ext cx="5049892" cy="853915"/>
            <a:chOff x="0" y="0"/>
            <a:chExt cx="6733190" cy="1138554"/>
          </a:xfrm>
        </p:grpSpPr>
        <p:sp>
          <p:nvSpPr>
            <p:cNvPr name="Freeform 27" id="27"/>
            <p:cNvSpPr/>
            <p:nvPr/>
          </p:nvSpPr>
          <p:spPr>
            <a:xfrm flipH="false" flipV="false" rot="0">
              <a:off x="0" y="0"/>
              <a:ext cx="1195633" cy="1138554"/>
            </a:xfrm>
            <a:custGeom>
              <a:avLst/>
              <a:gdLst/>
              <a:ahLst/>
              <a:cxnLst/>
              <a:rect r="r" b="b" t="t" l="l"/>
              <a:pathLst>
                <a:path h="1138554" w="1195633">
                  <a:moveTo>
                    <a:pt x="0" y="0"/>
                  </a:moveTo>
                  <a:lnTo>
                    <a:pt x="1195633" y="0"/>
                  </a:lnTo>
                  <a:lnTo>
                    <a:pt x="1195633" y="1138554"/>
                  </a:lnTo>
                  <a:lnTo>
                    <a:pt x="0" y="1138554"/>
                  </a:lnTo>
                  <a:lnTo>
                    <a:pt x="0" y="0"/>
                  </a:lnTo>
                  <a:close/>
                </a:path>
              </a:pathLst>
            </a:custGeom>
            <a:blipFill>
              <a:blip r:embed="rId9"/>
              <a:stretch>
                <a:fillRect l="0" t="0" r="0" b="0"/>
              </a:stretch>
            </a:blipFill>
          </p:spPr>
        </p:sp>
        <p:sp>
          <p:nvSpPr>
            <p:cNvPr name="TextBox 28" id="28"/>
            <p:cNvSpPr txBox="true"/>
            <p:nvPr/>
          </p:nvSpPr>
          <p:spPr>
            <a:xfrm rot="0">
              <a:off x="1325842" y="379412"/>
              <a:ext cx="5407348" cy="389255"/>
            </a:xfrm>
            <a:prstGeom prst="rect">
              <a:avLst/>
            </a:prstGeom>
          </p:spPr>
          <p:txBody>
            <a:bodyPr anchor="t" rtlCol="false" tIns="0" lIns="0" bIns="0" rIns="0">
              <a:spAutoFit/>
            </a:bodyPr>
            <a:lstStyle/>
            <a:p>
              <a:pPr>
                <a:lnSpc>
                  <a:spcPts val="2220"/>
                </a:lnSpc>
              </a:pPr>
              <a:r>
                <a:rPr lang="en-US" sz="2000">
                  <a:solidFill>
                    <a:srgbClr val="000000"/>
                  </a:solidFill>
                  <a:latin typeface="Montserrat Classic"/>
                </a:rPr>
                <a:t>Universitas Trunojoyo Madura</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990" t="-26977" r="0" b="-9222"/>
            </a:stretch>
          </a:blipFill>
        </p:spPr>
      </p:sp>
      <p:sp>
        <p:nvSpPr>
          <p:cNvPr name="TextBox 3" id="3"/>
          <p:cNvSpPr txBox="true"/>
          <p:nvPr/>
        </p:nvSpPr>
        <p:spPr>
          <a:xfrm rot="0">
            <a:off x="3861381" y="4792575"/>
            <a:ext cx="10986558" cy="1327149"/>
          </a:xfrm>
          <a:prstGeom prst="rect">
            <a:avLst/>
          </a:prstGeom>
        </p:spPr>
        <p:txBody>
          <a:bodyPr anchor="t" rtlCol="false" tIns="0" lIns="0" bIns="0" rIns="0">
            <a:spAutoFit/>
          </a:bodyPr>
          <a:lstStyle/>
          <a:p>
            <a:pPr>
              <a:lnSpc>
                <a:spcPts val="10099"/>
              </a:lnSpc>
            </a:pPr>
            <a:r>
              <a:rPr lang="en-US" sz="9999">
                <a:solidFill>
                  <a:srgbClr val="FFFFFF"/>
                </a:solidFill>
                <a:latin typeface="Montserrat Bold"/>
              </a:rPr>
              <a:t>TERIMA KASIH</a:t>
            </a:r>
          </a:p>
        </p:txBody>
      </p:sp>
      <p:grpSp>
        <p:nvGrpSpPr>
          <p:cNvPr name="Group 4" id="4"/>
          <p:cNvGrpSpPr/>
          <p:nvPr/>
        </p:nvGrpSpPr>
        <p:grpSpPr>
          <a:xfrm rot="0">
            <a:off x="1028700" y="470480"/>
            <a:ext cx="5049892" cy="853915"/>
            <a:chOff x="0" y="0"/>
            <a:chExt cx="6733190" cy="1138554"/>
          </a:xfrm>
        </p:grpSpPr>
        <p:sp>
          <p:nvSpPr>
            <p:cNvPr name="Freeform 5" id="5"/>
            <p:cNvSpPr/>
            <p:nvPr/>
          </p:nvSpPr>
          <p:spPr>
            <a:xfrm flipH="false" flipV="false" rot="0">
              <a:off x="0" y="0"/>
              <a:ext cx="1195633" cy="1138554"/>
            </a:xfrm>
            <a:custGeom>
              <a:avLst/>
              <a:gdLst/>
              <a:ahLst/>
              <a:cxnLst/>
              <a:rect r="r" b="b" t="t" l="l"/>
              <a:pathLst>
                <a:path h="1138554" w="1195633">
                  <a:moveTo>
                    <a:pt x="0" y="0"/>
                  </a:moveTo>
                  <a:lnTo>
                    <a:pt x="1195633" y="0"/>
                  </a:lnTo>
                  <a:lnTo>
                    <a:pt x="1195633" y="1138554"/>
                  </a:lnTo>
                  <a:lnTo>
                    <a:pt x="0" y="1138554"/>
                  </a:lnTo>
                  <a:lnTo>
                    <a:pt x="0" y="0"/>
                  </a:lnTo>
                  <a:close/>
                </a:path>
              </a:pathLst>
            </a:custGeom>
            <a:blipFill>
              <a:blip r:embed="rId3"/>
              <a:stretch>
                <a:fillRect l="0" t="0" r="0" b="0"/>
              </a:stretch>
            </a:blipFill>
          </p:spPr>
        </p:sp>
        <p:sp>
          <p:nvSpPr>
            <p:cNvPr name="TextBox 6" id="6"/>
            <p:cNvSpPr txBox="true"/>
            <p:nvPr/>
          </p:nvSpPr>
          <p:spPr>
            <a:xfrm rot="0">
              <a:off x="1325842" y="379412"/>
              <a:ext cx="5407348" cy="389255"/>
            </a:xfrm>
            <a:prstGeom prst="rect">
              <a:avLst/>
            </a:prstGeom>
          </p:spPr>
          <p:txBody>
            <a:bodyPr anchor="t" rtlCol="false" tIns="0" lIns="0" bIns="0" rIns="0">
              <a:spAutoFit/>
            </a:bodyPr>
            <a:lstStyle/>
            <a:p>
              <a:pPr>
                <a:lnSpc>
                  <a:spcPts val="2220"/>
                </a:lnSpc>
              </a:pPr>
              <a:r>
                <a:rPr lang="en-US" sz="2000">
                  <a:solidFill>
                    <a:srgbClr val="FFFFFF"/>
                  </a:solidFill>
                  <a:latin typeface="Montserrat Classic"/>
                </a:rPr>
                <a:t>Universitas Trunojoyo Madura</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DAF68Rit3Cc</dc:identifier>
  <dcterms:modified xsi:type="dcterms:W3CDTF">2011-08-01T06:04:30Z</dcterms:modified>
  <cp:revision>1</cp:revision>
  <dc:title>Biru Modern Tugas Kelompok Makalah Presentation</dc:title>
</cp:coreProperties>
</file>

<file path=docProps/thumbnail.jpeg>
</file>